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310" r:id="rId2"/>
    <p:sldId id="283" r:id="rId3"/>
    <p:sldId id="277" r:id="rId4"/>
    <p:sldId id="291" r:id="rId5"/>
    <p:sldId id="314" r:id="rId6"/>
    <p:sldId id="317" r:id="rId7"/>
    <p:sldId id="315" r:id="rId8"/>
    <p:sldId id="290" r:id="rId9"/>
    <p:sldId id="278" r:id="rId10"/>
    <p:sldId id="294" r:id="rId11"/>
    <p:sldId id="279" r:id="rId12"/>
    <p:sldId id="313" r:id="rId13"/>
    <p:sldId id="299" r:id="rId14"/>
    <p:sldId id="286" r:id="rId15"/>
    <p:sldId id="312" r:id="rId16"/>
    <p:sldId id="284" r:id="rId17"/>
  </p:sldIdLst>
  <p:sldSz cx="9144000" cy="6858000" type="screen4x3"/>
  <p:notesSz cx="6797675" cy="9926638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300"/>
    <a:srgbClr val="FE7F00"/>
    <a:srgbClr val="A25100"/>
    <a:srgbClr val="FF66FF"/>
    <a:srgbClr val="FFCCFF"/>
    <a:srgbClr val="9B355C"/>
    <a:srgbClr val="792947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78" autoAdjust="0"/>
    <p:restoredTop sz="94660"/>
  </p:normalViewPr>
  <p:slideViewPr>
    <p:cSldViewPr>
      <p:cViewPr>
        <p:scale>
          <a:sx n="106" d="100"/>
          <a:sy n="106" d="100"/>
        </p:scale>
        <p:origin x="-1776" y="-342"/>
      </p:cViewPr>
      <p:guideLst>
        <p:guide orient="horz" pos="2160"/>
        <p:guide pos="5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A07A109E-1631-47F8-8457-C4C498A03A1A}" type="datetimeFigureOut">
              <a:rPr lang="ko-KR" altLang="en-US"/>
              <a:pPr>
                <a:defRPr/>
              </a:pPr>
              <a:t>2022-04-04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55AC7690-68E3-458C-A4D6-B368FFCE5C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270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5604" name="슬라이드 번호 개체 틀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</a:pPr>
            <a:fld id="{9745AAC1-DDE3-4722-93DC-30C961883AF0}" type="slidenum">
              <a:rPr lang="ko-KR" altLang="en-US" smtClean="0">
                <a:latin typeface="HY헤드라인M" pitchFamily="18" charset="-127"/>
                <a:ea typeface="HY헤드라인M" pitchFamily="18" charset="-127"/>
              </a:rPr>
              <a:pPr>
                <a:spcBef>
                  <a:spcPct val="0"/>
                </a:spcBef>
              </a:pPr>
              <a:t>1</a:t>
            </a:fld>
            <a:endParaRPr lang="en-US" altLang="ko-KR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>
              <a:ea typeface="굴림" pitchFamily="50" charset="-127"/>
            </a:endParaRPr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</a:pPr>
            <a:fld id="{A934D86C-3B95-4DC9-ADED-0508C6DEA6C0}" type="slidenum">
              <a:rPr lang="ko-KR" altLang="en-US" smtClean="0">
                <a:latin typeface="HY헤드라인M" pitchFamily="18" charset="-127"/>
                <a:ea typeface="HY헤드라인M" pitchFamily="18" charset="-127"/>
              </a:rPr>
              <a:pPr>
                <a:spcBef>
                  <a:spcPct val="0"/>
                </a:spcBef>
              </a:pPr>
              <a:t>13</a:t>
            </a:fld>
            <a:endParaRPr lang="en-US" altLang="ko-KR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43989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05652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76129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05792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904627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3252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6405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41133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6932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5538493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0052138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" Type="http://schemas.openxmlformats.org/officeDocument/2006/relationships/image" Target="../media/image36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12" Type="http://schemas.openxmlformats.org/officeDocument/2006/relationships/image" Target="../media/image70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png"/><Relationship Id="rId9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3" descr="그림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AutoShape 2"/>
          <p:cNvSpPr>
            <a:spLocks noChangeArrowheads="1"/>
          </p:cNvSpPr>
          <p:nvPr/>
        </p:nvSpPr>
        <p:spPr bwMode="auto">
          <a:xfrm>
            <a:off x="706438" y="2679700"/>
            <a:ext cx="7753350" cy="911225"/>
          </a:xfrm>
          <a:prstGeom prst="roundRect">
            <a:avLst>
              <a:gd name="adj" fmla="val 50000"/>
            </a:avLst>
          </a:prstGeom>
          <a:solidFill>
            <a:srgbClr val="1B3A5F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 eaLnBrk="1" latinLnBrk="1" hangingPunct="1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058863" y="2757488"/>
            <a:ext cx="6992937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2800" b="1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REX INT’L LOGISTICS</a:t>
            </a:r>
          </a:p>
          <a:p>
            <a:pPr algn="ctr" eaLnBrk="1" latinLnBrk="1" hangingPunct="1">
              <a:defRPr/>
            </a:pP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charset="0"/>
              </a:rPr>
              <a:t>SINCE 1994</a:t>
            </a: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3210" y="2625745"/>
            <a:ext cx="928124" cy="1019279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56"/>
          <p:cNvGrpSpPr>
            <a:grpSpLocks/>
          </p:cNvGrpSpPr>
          <p:nvPr/>
        </p:nvGrpSpPr>
        <p:grpSpPr bwMode="auto">
          <a:xfrm>
            <a:off x="684213" y="1844675"/>
            <a:ext cx="7848600" cy="4173538"/>
            <a:chOff x="1185" y="835"/>
            <a:chExt cx="3474" cy="2956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2644" y="1099"/>
              <a:ext cx="563" cy="529"/>
              <a:chOff x="2644" y="2841"/>
              <a:chExt cx="563" cy="529"/>
            </a:xfrm>
          </p:grpSpPr>
          <p:sp>
            <p:nvSpPr>
              <p:cNvPr id="10284" name="AutoShape 4"/>
              <p:cNvSpPr>
                <a:spLocks noChangeArrowheads="1"/>
              </p:cNvSpPr>
              <p:nvPr/>
            </p:nvSpPr>
            <p:spPr bwMode="gray">
              <a:xfrm>
                <a:off x="2644" y="2932"/>
                <a:ext cx="563" cy="438"/>
              </a:xfrm>
              <a:prstGeom prst="diamond">
                <a:avLst/>
              </a:prstGeom>
              <a:solidFill>
                <a:srgbClr val="4D4D4D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4D4D4D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10285" name="AutoShape 5"/>
              <p:cNvSpPr>
                <a:spLocks noChangeArrowheads="1"/>
              </p:cNvSpPr>
              <p:nvPr/>
            </p:nvSpPr>
            <p:spPr bwMode="gray">
              <a:xfrm>
                <a:off x="2644" y="2888"/>
                <a:ext cx="563" cy="439"/>
              </a:xfrm>
              <a:prstGeom prst="diamond">
                <a:avLst/>
              </a:prstGeom>
              <a:solidFill>
                <a:srgbClr val="969696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969696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10286" name="AutoShape 6"/>
              <p:cNvSpPr>
                <a:spLocks noChangeArrowheads="1"/>
              </p:cNvSpPr>
              <p:nvPr/>
            </p:nvSpPr>
            <p:spPr bwMode="gray">
              <a:xfrm>
                <a:off x="2644" y="2841"/>
                <a:ext cx="563" cy="438"/>
              </a:xfrm>
              <a:prstGeom prst="diamond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ABABAB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B2B2B2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</p:grpSp>
        <p:grpSp>
          <p:nvGrpSpPr>
            <p:cNvPr id="10255" name="Group 7"/>
            <p:cNvGrpSpPr>
              <a:grpSpLocks/>
            </p:cNvGrpSpPr>
            <p:nvPr/>
          </p:nvGrpSpPr>
          <p:grpSpPr bwMode="auto">
            <a:xfrm>
              <a:off x="2916" y="839"/>
              <a:ext cx="1743" cy="1611"/>
              <a:chOff x="2897" y="845"/>
              <a:chExt cx="1743" cy="1611"/>
            </a:xfrm>
          </p:grpSpPr>
          <p:sp>
            <p:nvSpPr>
              <p:cNvPr id="10281" name="AutoShape 8"/>
              <p:cNvSpPr>
                <a:spLocks noChangeArrowheads="1"/>
              </p:cNvSpPr>
              <p:nvPr/>
            </p:nvSpPr>
            <p:spPr bwMode="gray">
              <a:xfrm>
                <a:off x="2897" y="1109"/>
                <a:ext cx="1731" cy="1347"/>
              </a:xfrm>
              <a:prstGeom prst="diamond">
                <a:avLst/>
              </a:prstGeom>
              <a:solidFill>
                <a:srgbClr val="FFFFCC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FFFFCC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10282" name="AutoShape 9"/>
              <p:cNvSpPr>
                <a:spLocks noChangeArrowheads="1"/>
              </p:cNvSpPr>
              <p:nvPr/>
            </p:nvSpPr>
            <p:spPr bwMode="gray">
              <a:xfrm>
                <a:off x="2898" y="966"/>
                <a:ext cx="1731" cy="1347"/>
              </a:xfrm>
              <a:prstGeom prst="diamond">
                <a:avLst/>
              </a:prstGeom>
              <a:solidFill>
                <a:srgbClr val="FFCC66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10283" name="AutoShape 10"/>
              <p:cNvSpPr>
                <a:spLocks noChangeArrowheads="1"/>
              </p:cNvSpPr>
              <p:nvPr/>
            </p:nvSpPr>
            <p:spPr bwMode="gray">
              <a:xfrm>
                <a:off x="2909" y="845"/>
                <a:ext cx="1731" cy="1347"/>
              </a:xfrm>
              <a:prstGeom prst="diamond">
                <a:avLst/>
              </a:prstGeom>
              <a:gradFill rotWithShape="1">
                <a:gsLst>
                  <a:gs pos="0">
                    <a:srgbClr val="A96500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FF9900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</p:grpSp>
        <p:grpSp>
          <p:nvGrpSpPr>
            <p:cNvPr id="10256" name="Group 11"/>
            <p:cNvGrpSpPr>
              <a:grpSpLocks/>
            </p:cNvGrpSpPr>
            <p:nvPr/>
          </p:nvGrpSpPr>
          <p:grpSpPr bwMode="auto">
            <a:xfrm>
              <a:off x="1187" y="835"/>
              <a:ext cx="1743" cy="1601"/>
              <a:chOff x="1179" y="849"/>
              <a:chExt cx="1743" cy="1601"/>
            </a:xfrm>
          </p:grpSpPr>
          <p:sp>
            <p:nvSpPr>
              <p:cNvPr id="10278" name="AutoShape 12"/>
              <p:cNvSpPr>
                <a:spLocks noChangeArrowheads="1"/>
              </p:cNvSpPr>
              <p:nvPr/>
            </p:nvSpPr>
            <p:spPr bwMode="ltGray">
              <a:xfrm>
                <a:off x="1179" y="1103"/>
                <a:ext cx="1731" cy="1347"/>
              </a:xfrm>
              <a:prstGeom prst="diamond">
                <a:avLst/>
              </a:prstGeom>
              <a:solidFill>
                <a:srgbClr val="CCECFF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CCECFF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10279" name="AutoShape 13"/>
              <p:cNvSpPr>
                <a:spLocks noChangeArrowheads="1"/>
              </p:cNvSpPr>
              <p:nvPr/>
            </p:nvSpPr>
            <p:spPr bwMode="ltGray">
              <a:xfrm>
                <a:off x="1180" y="970"/>
                <a:ext cx="1731" cy="1347"/>
              </a:xfrm>
              <a:prstGeom prst="diamond">
                <a:avLst/>
              </a:prstGeom>
              <a:solidFill>
                <a:srgbClr val="CC99FF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CC99FF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10280" name="AutoShape 14"/>
              <p:cNvSpPr>
                <a:spLocks noChangeArrowheads="1"/>
              </p:cNvSpPr>
              <p:nvPr/>
            </p:nvSpPr>
            <p:spPr bwMode="ltGray">
              <a:xfrm>
                <a:off x="1191" y="849"/>
                <a:ext cx="1731" cy="1347"/>
              </a:xfrm>
              <a:prstGeom prst="diamond">
                <a:avLst/>
              </a:prstGeom>
              <a:gradFill rotWithShape="1">
                <a:gsLst>
                  <a:gs pos="0">
                    <a:srgbClr val="393956"/>
                  </a:gs>
                  <a:gs pos="100000">
                    <a:srgbClr val="666699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666699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</p:grpSp>
        <p:sp>
          <p:nvSpPr>
            <p:cNvPr id="42007" name="Rectangle 23"/>
            <p:cNvSpPr>
              <a:spLocks noChangeArrowheads="1"/>
            </p:cNvSpPr>
            <p:nvPr/>
          </p:nvSpPr>
          <p:spPr bwMode="gray">
            <a:xfrm>
              <a:off x="2621" y="2160"/>
              <a:ext cx="615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latinLnBrk="1" hangingPunct="1">
                <a:defRPr/>
              </a:pPr>
              <a:r>
                <a:rPr lang="ko-KR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굴림" pitchFamily="50" charset="-127"/>
                </a:rPr>
                <a:t>사업분야</a:t>
              </a:r>
              <a:endParaRPr lang="ko-KR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endParaRPr>
            </a:p>
          </p:txBody>
        </p:sp>
        <p:grpSp>
          <p:nvGrpSpPr>
            <p:cNvPr id="10258" name="Group 24"/>
            <p:cNvGrpSpPr>
              <a:grpSpLocks/>
            </p:cNvGrpSpPr>
            <p:nvPr/>
          </p:nvGrpSpPr>
          <p:grpSpPr bwMode="auto">
            <a:xfrm>
              <a:off x="3824" y="2018"/>
              <a:ext cx="563" cy="529"/>
              <a:chOff x="2644" y="2841"/>
              <a:chExt cx="563" cy="529"/>
            </a:xfrm>
          </p:grpSpPr>
          <p:sp>
            <p:nvSpPr>
              <p:cNvPr id="10275" name="AutoShape 25"/>
              <p:cNvSpPr>
                <a:spLocks noChangeArrowheads="1"/>
              </p:cNvSpPr>
              <p:nvPr/>
            </p:nvSpPr>
            <p:spPr bwMode="gray">
              <a:xfrm>
                <a:off x="2644" y="2932"/>
                <a:ext cx="563" cy="438"/>
              </a:xfrm>
              <a:prstGeom prst="diamond">
                <a:avLst/>
              </a:prstGeom>
              <a:solidFill>
                <a:srgbClr val="4D4D4D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4D4D4D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10276" name="AutoShape 26"/>
              <p:cNvSpPr>
                <a:spLocks noChangeArrowheads="1"/>
              </p:cNvSpPr>
              <p:nvPr/>
            </p:nvSpPr>
            <p:spPr bwMode="gray">
              <a:xfrm>
                <a:off x="2644" y="2888"/>
                <a:ext cx="563" cy="439"/>
              </a:xfrm>
              <a:prstGeom prst="diamond">
                <a:avLst/>
              </a:prstGeom>
              <a:solidFill>
                <a:srgbClr val="969696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969696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10277" name="AutoShape 27"/>
              <p:cNvSpPr>
                <a:spLocks noChangeArrowheads="1"/>
              </p:cNvSpPr>
              <p:nvPr/>
            </p:nvSpPr>
            <p:spPr bwMode="gray">
              <a:xfrm>
                <a:off x="2644" y="2841"/>
                <a:ext cx="563" cy="438"/>
              </a:xfrm>
              <a:prstGeom prst="diamond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B7B7B7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B2B2B2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</p:grpSp>
        <p:grpSp>
          <p:nvGrpSpPr>
            <p:cNvPr id="10259" name="Group 28"/>
            <p:cNvGrpSpPr>
              <a:grpSpLocks/>
            </p:cNvGrpSpPr>
            <p:nvPr/>
          </p:nvGrpSpPr>
          <p:grpSpPr bwMode="auto">
            <a:xfrm>
              <a:off x="2916" y="2186"/>
              <a:ext cx="1743" cy="1605"/>
              <a:chOff x="2916" y="2200"/>
              <a:chExt cx="1743" cy="1605"/>
            </a:xfrm>
          </p:grpSpPr>
          <p:sp>
            <p:nvSpPr>
              <p:cNvPr id="10272" name="AutoShape 29"/>
              <p:cNvSpPr>
                <a:spLocks noChangeArrowheads="1"/>
              </p:cNvSpPr>
              <p:nvPr/>
            </p:nvSpPr>
            <p:spPr bwMode="gray">
              <a:xfrm>
                <a:off x="2916" y="2458"/>
                <a:ext cx="1731" cy="1347"/>
              </a:xfrm>
              <a:prstGeom prst="diamond">
                <a:avLst/>
              </a:prstGeom>
              <a:solidFill>
                <a:srgbClr val="CCFFFF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CCFFFF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10273" name="AutoShape 30"/>
              <p:cNvSpPr>
                <a:spLocks noChangeArrowheads="1"/>
              </p:cNvSpPr>
              <p:nvPr/>
            </p:nvSpPr>
            <p:spPr bwMode="gray">
              <a:xfrm>
                <a:off x="2917" y="2328"/>
                <a:ext cx="1731" cy="1347"/>
              </a:xfrm>
              <a:prstGeom prst="diamond">
                <a:avLst/>
              </a:prstGeom>
              <a:solidFill>
                <a:srgbClr val="33CCFF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33CCFF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10274" name="AutoShape 31"/>
              <p:cNvSpPr>
                <a:spLocks noChangeArrowheads="1"/>
              </p:cNvSpPr>
              <p:nvPr/>
            </p:nvSpPr>
            <p:spPr bwMode="gray">
              <a:xfrm>
                <a:off x="2928" y="2200"/>
                <a:ext cx="1731" cy="1347"/>
              </a:xfrm>
              <a:prstGeom prst="diamond">
                <a:avLst/>
              </a:prstGeom>
              <a:gradFill rotWithShape="1">
                <a:gsLst>
                  <a:gs pos="0">
                    <a:srgbClr val="006587"/>
                  </a:gs>
                  <a:gs pos="100000">
                    <a:srgbClr val="0099CC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099CC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</p:grpSp>
        <p:grpSp>
          <p:nvGrpSpPr>
            <p:cNvPr id="10260" name="Group 35"/>
            <p:cNvGrpSpPr>
              <a:grpSpLocks/>
            </p:cNvGrpSpPr>
            <p:nvPr/>
          </p:nvGrpSpPr>
          <p:grpSpPr bwMode="auto">
            <a:xfrm>
              <a:off x="1470" y="2018"/>
              <a:ext cx="563" cy="529"/>
              <a:chOff x="2644" y="2841"/>
              <a:chExt cx="563" cy="529"/>
            </a:xfrm>
          </p:grpSpPr>
          <p:sp>
            <p:nvSpPr>
              <p:cNvPr id="10269" name="AutoShape 36"/>
              <p:cNvSpPr>
                <a:spLocks noChangeArrowheads="1"/>
              </p:cNvSpPr>
              <p:nvPr/>
            </p:nvSpPr>
            <p:spPr bwMode="gray">
              <a:xfrm>
                <a:off x="2644" y="2932"/>
                <a:ext cx="563" cy="438"/>
              </a:xfrm>
              <a:prstGeom prst="diamond">
                <a:avLst/>
              </a:prstGeom>
              <a:solidFill>
                <a:srgbClr val="4D4D4D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4D4D4D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10270" name="AutoShape 37"/>
              <p:cNvSpPr>
                <a:spLocks noChangeArrowheads="1"/>
              </p:cNvSpPr>
              <p:nvPr/>
            </p:nvSpPr>
            <p:spPr bwMode="gray">
              <a:xfrm>
                <a:off x="2644" y="2888"/>
                <a:ext cx="563" cy="439"/>
              </a:xfrm>
              <a:prstGeom prst="diamond">
                <a:avLst/>
              </a:prstGeom>
              <a:solidFill>
                <a:srgbClr val="969696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969696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10271" name="AutoShape 38"/>
              <p:cNvSpPr>
                <a:spLocks noChangeArrowheads="1"/>
              </p:cNvSpPr>
              <p:nvPr/>
            </p:nvSpPr>
            <p:spPr bwMode="gray">
              <a:xfrm>
                <a:off x="2644" y="2841"/>
                <a:ext cx="563" cy="438"/>
              </a:xfrm>
              <a:prstGeom prst="diamond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ABABAB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B2B2B2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</p:grpSp>
        <p:grpSp>
          <p:nvGrpSpPr>
            <p:cNvPr id="10261" name="Group 39"/>
            <p:cNvGrpSpPr>
              <a:grpSpLocks/>
            </p:cNvGrpSpPr>
            <p:nvPr/>
          </p:nvGrpSpPr>
          <p:grpSpPr bwMode="auto">
            <a:xfrm>
              <a:off x="1185" y="2184"/>
              <a:ext cx="1743" cy="1599"/>
              <a:chOff x="1185" y="2206"/>
              <a:chExt cx="1743" cy="1599"/>
            </a:xfrm>
          </p:grpSpPr>
          <p:sp>
            <p:nvSpPr>
              <p:cNvPr id="10266" name="AutoShape 40"/>
              <p:cNvSpPr>
                <a:spLocks noChangeArrowheads="1"/>
              </p:cNvSpPr>
              <p:nvPr/>
            </p:nvSpPr>
            <p:spPr bwMode="gray">
              <a:xfrm>
                <a:off x="1185" y="2458"/>
                <a:ext cx="1731" cy="1347"/>
              </a:xfrm>
              <a:prstGeom prst="diamond">
                <a:avLst/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10267" name="AutoShape 41"/>
              <p:cNvSpPr>
                <a:spLocks noChangeArrowheads="1"/>
              </p:cNvSpPr>
              <p:nvPr/>
            </p:nvSpPr>
            <p:spPr bwMode="gray">
              <a:xfrm>
                <a:off x="1186" y="2327"/>
                <a:ext cx="1731" cy="1347"/>
              </a:xfrm>
              <a:prstGeom prst="diamond">
                <a:avLst/>
              </a:prstGeom>
              <a:solidFill>
                <a:srgbClr val="66FF66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66FF66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10268" name="AutoShape 42"/>
              <p:cNvSpPr>
                <a:spLocks noChangeArrowheads="1"/>
              </p:cNvSpPr>
              <p:nvPr/>
            </p:nvSpPr>
            <p:spPr bwMode="gray">
              <a:xfrm>
                <a:off x="1197" y="2206"/>
                <a:ext cx="1731" cy="1347"/>
              </a:xfrm>
              <a:prstGeom prst="diamond">
                <a:avLst/>
              </a:prstGeom>
              <a:gradFill rotWithShape="1">
                <a:gsLst>
                  <a:gs pos="0">
                    <a:srgbClr val="009B4E"/>
                  </a:gs>
                  <a:gs pos="100000">
                    <a:srgbClr val="00CC6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0CC66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</p:grpSp>
        <p:grpSp>
          <p:nvGrpSpPr>
            <p:cNvPr id="10262" name="Group 46"/>
            <p:cNvGrpSpPr>
              <a:grpSpLocks/>
            </p:cNvGrpSpPr>
            <p:nvPr/>
          </p:nvGrpSpPr>
          <p:grpSpPr bwMode="auto">
            <a:xfrm>
              <a:off x="2644" y="2934"/>
              <a:ext cx="563" cy="529"/>
              <a:chOff x="2644" y="2841"/>
              <a:chExt cx="563" cy="529"/>
            </a:xfrm>
          </p:grpSpPr>
          <p:sp>
            <p:nvSpPr>
              <p:cNvPr id="10263" name="AutoShape 47"/>
              <p:cNvSpPr>
                <a:spLocks noChangeArrowheads="1"/>
              </p:cNvSpPr>
              <p:nvPr/>
            </p:nvSpPr>
            <p:spPr bwMode="gray">
              <a:xfrm>
                <a:off x="2644" y="2932"/>
                <a:ext cx="563" cy="438"/>
              </a:xfrm>
              <a:prstGeom prst="diamond">
                <a:avLst/>
              </a:prstGeom>
              <a:solidFill>
                <a:srgbClr val="4D4D4D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4D4D4D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10264" name="AutoShape 48"/>
              <p:cNvSpPr>
                <a:spLocks noChangeArrowheads="1"/>
              </p:cNvSpPr>
              <p:nvPr/>
            </p:nvSpPr>
            <p:spPr bwMode="gray">
              <a:xfrm>
                <a:off x="2644" y="2888"/>
                <a:ext cx="563" cy="439"/>
              </a:xfrm>
              <a:prstGeom prst="diamond">
                <a:avLst/>
              </a:prstGeom>
              <a:solidFill>
                <a:srgbClr val="969696"/>
              </a:soli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969696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sp>
            <p:nvSpPr>
              <p:cNvPr id="10265" name="AutoShape 49"/>
              <p:cNvSpPr>
                <a:spLocks noChangeArrowheads="1"/>
              </p:cNvSpPr>
              <p:nvPr/>
            </p:nvSpPr>
            <p:spPr bwMode="gray">
              <a:xfrm>
                <a:off x="2644" y="2841"/>
                <a:ext cx="563" cy="438"/>
              </a:xfrm>
              <a:prstGeom prst="diamond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ABABAB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Bottom"/>
                <a:lightRig rig="legacyFlat2" dir="t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B2B2B2"/>
                </a:extrusionClr>
              </a:sp3d>
            </p:spPr>
            <p:txBody>
              <a:bodyPr wrap="none" anchor="ctr">
                <a:flatTx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</p:grpSp>
      </p:grpSp>
      <p:sp>
        <p:nvSpPr>
          <p:cNvPr id="10243" name="AutoShape 11"/>
          <p:cNvSpPr>
            <a:spLocks noChangeArrowheads="1"/>
          </p:cNvSpPr>
          <p:nvPr/>
        </p:nvSpPr>
        <p:spPr bwMode="gray">
          <a:xfrm>
            <a:off x="250825" y="1230313"/>
            <a:ext cx="685800" cy="685800"/>
          </a:xfrm>
          <a:prstGeom prst="diamond">
            <a:avLst/>
          </a:prstGeom>
          <a:solidFill>
            <a:srgbClr val="FFCC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/>
            <a:endParaRPr lang="en-US" altLang="ko-KR" sz="2400" b="1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10244" name="Rectangle 52"/>
          <p:cNvSpPr>
            <a:spLocks noChangeArrowheads="1"/>
          </p:cNvSpPr>
          <p:nvPr/>
        </p:nvSpPr>
        <p:spPr bwMode="auto">
          <a:xfrm>
            <a:off x="571500" y="1357313"/>
            <a:ext cx="3095625" cy="36988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 eaLnBrk="1" latinLnBrk="1" hangingPunct="1"/>
            <a:r>
              <a:rPr lang="en-US" altLang="ko-KR" b="1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Logistics tailored service </a:t>
            </a:r>
          </a:p>
        </p:txBody>
      </p:sp>
      <p:sp>
        <p:nvSpPr>
          <p:cNvPr id="10245" name="Rectangle 54"/>
          <p:cNvSpPr>
            <a:spLocks noChangeArrowheads="1"/>
          </p:cNvSpPr>
          <p:nvPr/>
        </p:nvSpPr>
        <p:spPr bwMode="auto">
          <a:xfrm>
            <a:off x="2071688" y="2106613"/>
            <a:ext cx="1171575" cy="36988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 eaLnBrk="1" latinLnBrk="1" hangingPunct="1"/>
            <a:r>
              <a:rPr lang="ko-KR" altLang="en-US" b="1">
                <a:solidFill>
                  <a:srgbClr val="FF6600"/>
                </a:solidFill>
                <a:latin typeface="Arial" charset="0"/>
                <a:ea typeface="굴림" pitchFamily="50" charset="-127"/>
              </a:rPr>
              <a:t>해</a:t>
            </a:r>
            <a:r>
              <a:rPr lang="ko-KR" altLang="en-US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상운송</a:t>
            </a:r>
            <a:r>
              <a:rPr lang="en-US" altLang="ko-KR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 </a:t>
            </a:r>
          </a:p>
        </p:txBody>
      </p:sp>
      <p:sp>
        <p:nvSpPr>
          <p:cNvPr id="10246" name="Rectangle 55"/>
          <p:cNvSpPr>
            <a:spLocks noChangeArrowheads="1"/>
          </p:cNvSpPr>
          <p:nvPr/>
        </p:nvSpPr>
        <p:spPr bwMode="auto">
          <a:xfrm>
            <a:off x="1163638" y="2560638"/>
            <a:ext cx="3052762" cy="52228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FCL/</a:t>
            </a:r>
            <a:r>
              <a:rPr lang="ko-KR" altLang="en-US" sz="1400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 </a:t>
            </a:r>
            <a:r>
              <a:rPr lang="en-US" altLang="ko-KR" sz="1400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LCL </a:t>
            </a:r>
            <a:r>
              <a:rPr lang="ko-KR" altLang="en-US" sz="1400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및 </a:t>
            </a:r>
            <a:r>
              <a:rPr lang="en-US" altLang="ko-KR" sz="1400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CONSOL </a:t>
            </a:r>
            <a:r>
              <a:rPr lang="ko-KR" altLang="en-US" sz="1400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서비스 제공</a:t>
            </a:r>
            <a:endParaRPr lang="en-US" altLang="ko-KR" sz="1400" b="1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  <a:p>
            <a:pPr algn="ctr"/>
            <a:r>
              <a:rPr lang="ko-KR" altLang="en-US" sz="1400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다양한 방식의 </a:t>
            </a:r>
            <a:r>
              <a:rPr lang="en-US" altLang="ko-KR" sz="1400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Door to Door </a:t>
            </a:r>
            <a:r>
              <a:rPr lang="ko-KR" altLang="en-US" sz="1400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운송</a:t>
            </a:r>
            <a:endParaRPr lang="en-US" altLang="ko-KR" sz="1400" b="1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10247" name="Rectangle 57"/>
          <p:cNvSpPr>
            <a:spLocks noChangeArrowheads="1"/>
          </p:cNvSpPr>
          <p:nvPr/>
        </p:nvSpPr>
        <p:spPr bwMode="auto">
          <a:xfrm>
            <a:off x="5857875" y="2143125"/>
            <a:ext cx="1331913" cy="36988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/>
            <a:r>
              <a:rPr lang="ko-KR" altLang="en-US" b="1">
                <a:solidFill>
                  <a:srgbClr val="FF6600"/>
                </a:solidFill>
                <a:latin typeface="Arial" charset="0"/>
                <a:ea typeface="굴림" pitchFamily="50" charset="-127"/>
              </a:rPr>
              <a:t>항</a:t>
            </a:r>
            <a:r>
              <a:rPr lang="ko-KR" altLang="en-US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공운송</a:t>
            </a:r>
            <a:r>
              <a:rPr lang="en-US" altLang="ko-KR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 </a:t>
            </a:r>
          </a:p>
        </p:txBody>
      </p:sp>
      <p:sp>
        <p:nvSpPr>
          <p:cNvPr id="10248" name="Rectangle 58"/>
          <p:cNvSpPr>
            <a:spLocks noChangeArrowheads="1"/>
          </p:cNvSpPr>
          <p:nvPr/>
        </p:nvSpPr>
        <p:spPr bwMode="auto">
          <a:xfrm>
            <a:off x="5102225" y="2566988"/>
            <a:ext cx="3113088" cy="116998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IATA </a:t>
            </a:r>
            <a:r>
              <a:rPr lang="ko-KR" altLang="en-US" sz="1400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회원으로서 주요항공사와 글로벌계약</a:t>
            </a:r>
            <a:endParaRPr lang="en-US" altLang="ko-KR" sz="1400" b="1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  <a:p>
            <a:pPr algn="ctr"/>
            <a:r>
              <a:rPr lang="en-US" altLang="ko-KR" sz="1400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24</a:t>
            </a:r>
            <a:r>
              <a:rPr lang="ko-KR" altLang="en-US" sz="1400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시간 </a:t>
            </a:r>
            <a:r>
              <a:rPr lang="en-US" altLang="ko-KR" sz="1400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EDI</a:t>
            </a:r>
          </a:p>
          <a:p>
            <a:pPr algn="ctr"/>
            <a:endParaRPr lang="en-US" altLang="ko-KR" sz="1400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  <a:p>
            <a:pPr algn="ctr"/>
            <a:endParaRPr lang="en-US" altLang="ko-KR" sz="1400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10249" name="Rectangle 59"/>
          <p:cNvSpPr>
            <a:spLocks noChangeArrowheads="1"/>
          </p:cNvSpPr>
          <p:nvPr/>
        </p:nvSpPr>
        <p:spPr bwMode="auto">
          <a:xfrm>
            <a:off x="2071688" y="4071938"/>
            <a:ext cx="1217612" cy="36988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 eaLnBrk="1" latinLnBrk="1" hangingPunct="1"/>
            <a:r>
              <a:rPr lang="en-US" altLang="ko-KR" b="1">
                <a:solidFill>
                  <a:srgbClr val="FF6600"/>
                </a:solidFill>
                <a:latin typeface="Arial" charset="0"/>
                <a:ea typeface="굴림" pitchFamily="50" charset="-127"/>
              </a:rPr>
              <a:t>3</a:t>
            </a:r>
            <a:r>
              <a:rPr lang="ko-KR" altLang="en-US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국간운송</a:t>
            </a:r>
            <a:endParaRPr lang="en-US" altLang="ko-KR" b="1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10250" name="Rectangle 60"/>
          <p:cNvSpPr>
            <a:spLocks noChangeArrowheads="1"/>
          </p:cNvSpPr>
          <p:nvPr/>
        </p:nvSpPr>
        <p:spPr bwMode="auto">
          <a:xfrm>
            <a:off x="1231900" y="4532313"/>
            <a:ext cx="2887663" cy="5238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/>
            <a:r>
              <a:rPr lang="ko-KR" altLang="en-US" sz="1400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중국</a:t>
            </a:r>
            <a:r>
              <a:rPr lang="en-US" altLang="ko-KR" sz="1400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.</a:t>
            </a:r>
            <a:r>
              <a:rPr lang="ko-KR" altLang="en-US" sz="1400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동남아를 기점으로 미국</a:t>
            </a:r>
            <a:r>
              <a:rPr lang="en-US" altLang="ko-KR" sz="1400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, </a:t>
            </a:r>
            <a:r>
              <a:rPr lang="ko-KR" altLang="en-US" sz="1400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유럽으로의 특화된 서비스</a:t>
            </a:r>
            <a:endParaRPr lang="en-US" altLang="ko-KR" sz="1400" b="1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10251" name="Rectangle 61"/>
          <p:cNvSpPr>
            <a:spLocks noChangeArrowheads="1"/>
          </p:cNvSpPr>
          <p:nvPr/>
        </p:nvSpPr>
        <p:spPr bwMode="auto">
          <a:xfrm>
            <a:off x="5643563" y="4071938"/>
            <a:ext cx="1895475" cy="36988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 eaLnBrk="1" latinLnBrk="1" hangingPunct="1"/>
            <a:r>
              <a:rPr lang="ko-KR" altLang="en-US" b="1">
                <a:solidFill>
                  <a:srgbClr val="FF6600"/>
                </a:solidFill>
                <a:latin typeface="Arial" charset="0"/>
                <a:ea typeface="굴림" pitchFamily="50" charset="-127"/>
              </a:rPr>
              <a:t>운</a:t>
            </a:r>
            <a:r>
              <a:rPr lang="ko-KR" altLang="en-US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송 및 통관대행</a:t>
            </a:r>
            <a:endParaRPr lang="en-US" altLang="ko-KR" b="1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10252" name="Rectangle 62"/>
          <p:cNvSpPr>
            <a:spLocks noChangeArrowheads="1"/>
          </p:cNvSpPr>
          <p:nvPr/>
        </p:nvSpPr>
        <p:spPr bwMode="auto">
          <a:xfrm>
            <a:off x="5072063" y="4429125"/>
            <a:ext cx="3143250" cy="73818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/>
            <a:r>
              <a:rPr lang="ko-KR" altLang="en-US" sz="1400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운송사와 매시간 </a:t>
            </a:r>
            <a:r>
              <a:rPr lang="en-US" altLang="ko-KR" sz="1400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Communication</a:t>
            </a:r>
            <a:r>
              <a:rPr lang="ko-KR" altLang="en-US" sz="1400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을 통한 화물운송 관리</a:t>
            </a:r>
            <a:endParaRPr lang="en-US" altLang="ko-KR" sz="1400" b="1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  <a:p>
            <a:pPr algn="ctr"/>
            <a:r>
              <a:rPr lang="ko-KR" altLang="en-US" sz="1400" b="1">
                <a:solidFill>
                  <a:schemeClr val="bg1"/>
                </a:solidFill>
                <a:latin typeface="Arial" charset="0"/>
                <a:ea typeface="굴림" pitchFamily="50" charset="-127"/>
              </a:rPr>
              <a:t>전문 관세사와 연계한 통관업무 대행</a:t>
            </a:r>
            <a:endParaRPr lang="en-US" altLang="ko-KR" sz="1400" b="1">
              <a:solidFill>
                <a:schemeClr val="bg1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500063" y="357188"/>
            <a:ext cx="18573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ko-KR" altLang="en-US" sz="28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HY각헤드라인M"/>
                <a:ea typeface="HY각헤드라인M"/>
              </a:rPr>
              <a:t>사업분야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87375" y="2466975"/>
            <a:ext cx="8208963" cy="1079500"/>
            <a:chOff x="370" y="1554"/>
            <a:chExt cx="5171" cy="680"/>
          </a:xfrm>
        </p:grpSpPr>
        <p:sp>
          <p:nvSpPr>
            <p:cNvPr id="11268" name="AutoShape 2"/>
            <p:cNvSpPr>
              <a:spLocks noChangeArrowheads="1"/>
            </p:cNvSpPr>
            <p:nvPr/>
          </p:nvSpPr>
          <p:spPr bwMode="auto">
            <a:xfrm>
              <a:off x="657" y="1616"/>
              <a:ext cx="4884" cy="574"/>
            </a:xfrm>
            <a:prstGeom prst="roundRect">
              <a:avLst>
                <a:gd name="adj" fmla="val 50000"/>
              </a:avLst>
            </a:prstGeom>
            <a:solidFill>
              <a:srgbClr val="1B3A5F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ctr" eaLnBrk="1" latinLnBrk="1" hangingPunct="1"/>
              <a:endParaRPr lang="ko-KR" altLang="en-US"/>
            </a:p>
          </p:txBody>
        </p:sp>
        <p:pic>
          <p:nvPicPr>
            <p:cNvPr id="11269" name="Picture 3" descr="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" y="1554"/>
              <a:ext cx="79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87" y="1641"/>
              <a:ext cx="27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ctr" eaLnBrk="1" latinLnBrk="1" hangingPunct="1"/>
              <a:r>
                <a:rPr lang="en-US" altLang="ko-KR" sz="3400">
                  <a:solidFill>
                    <a:srgbClr val="214775"/>
                  </a:solidFill>
                </a:rPr>
                <a:t>3</a:t>
              </a:r>
            </a:p>
          </p:txBody>
        </p:sp>
        <p:sp>
          <p:nvSpPr>
            <p:cNvPr id="11271" name="Text Box 5"/>
            <p:cNvSpPr txBox="1">
              <a:spLocks noChangeArrowheads="1"/>
            </p:cNvSpPr>
            <p:nvPr/>
          </p:nvSpPr>
          <p:spPr bwMode="auto">
            <a:xfrm>
              <a:off x="1610" y="1739"/>
              <a:ext cx="287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latinLnBrk="1" hangingPunct="1"/>
              <a:r>
                <a:rPr lang="ko-KR" altLang="en-US" sz="2800">
                  <a:solidFill>
                    <a:schemeClr val="bg1"/>
                  </a:solidFill>
                </a:rPr>
                <a:t>물류혁신을 위한 </a:t>
              </a:r>
              <a:r>
                <a:rPr lang="en-US" altLang="ko-KR" sz="2800">
                  <a:solidFill>
                    <a:schemeClr val="bg1"/>
                  </a:solidFill>
                </a:rPr>
                <a:t>Infra </a:t>
              </a:r>
              <a:r>
                <a:rPr lang="ko-KR" altLang="en-US" sz="2800">
                  <a:solidFill>
                    <a:schemeClr val="bg1"/>
                  </a:solidFill>
                </a:rPr>
                <a:t>구축</a:t>
              </a:r>
            </a:p>
          </p:txBody>
        </p:sp>
      </p:grp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953000" y="3644900"/>
            <a:ext cx="26193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latinLnBrk="1" hangingPunct="1">
              <a:buFontTx/>
              <a:buChar char="-"/>
            </a:pPr>
            <a:r>
              <a:rPr lang="en-US" altLang="ko-KR" sz="2200"/>
              <a:t> </a:t>
            </a:r>
            <a:r>
              <a:rPr lang="ko-KR" altLang="en-US" sz="2200"/>
              <a:t>국내지사 현황</a:t>
            </a:r>
            <a:r>
              <a:rPr lang="en-US" altLang="ko-KR" sz="2200"/>
              <a:t> </a:t>
            </a:r>
          </a:p>
          <a:p>
            <a:pPr eaLnBrk="1" latinLnBrk="1" hangingPunct="1">
              <a:buFontTx/>
              <a:buChar char="-"/>
            </a:pPr>
            <a:r>
              <a:rPr lang="ko-KR" altLang="en-US" sz="2200"/>
              <a:t> 파트너 현황</a:t>
            </a:r>
            <a:endParaRPr lang="en-US" altLang="ko-KR" sz="2200"/>
          </a:p>
          <a:p>
            <a:pPr eaLnBrk="1" latinLnBrk="1" hangingPunct="1">
              <a:buFontTx/>
              <a:buChar char="-"/>
            </a:pPr>
            <a:r>
              <a:rPr lang="en-US" altLang="ko-KR" sz="2200"/>
              <a:t> IT Solution</a:t>
            </a:r>
          </a:p>
          <a:p>
            <a:pPr eaLnBrk="1" latinLnBrk="1" hangingPunct="1">
              <a:buFontTx/>
              <a:buChar char="-"/>
            </a:pPr>
            <a:r>
              <a:rPr lang="en-US" altLang="ko-KR" sz="2200"/>
              <a:t> E-Service</a:t>
            </a:r>
          </a:p>
          <a:p>
            <a:pPr eaLnBrk="1" latinLnBrk="1" hangingPunct="1">
              <a:buFontTx/>
              <a:buChar char="-"/>
            </a:pPr>
            <a:r>
              <a:rPr lang="en-US" altLang="ko-KR" sz="2200"/>
              <a:t> Main Customers</a:t>
            </a:r>
            <a:endParaRPr lang="ko-KR" altLang="en-US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357188" y="357188"/>
            <a:ext cx="200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 eaLnBrk="1" latinLnBrk="1" hangingPunct="1"/>
            <a:r>
              <a:rPr lang="ko-KR" altLang="en-US" sz="2000">
                <a:solidFill>
                  <a:schemeClr val="bg1"/>
                </a:solidFill>
                <a:latin typeface="HY각헤드라인M" pitchFamily="18" charset="-127"/>
                <a:ea typeface="HY각헤드라인M" pitchFamily="18" charset="-127"/>
              </a:rPr>
              <a:t>국내지사</a:t>
            </a:r>
            <a:r>
              <a:rPr lang="en-US" altLang="ko-KR" sz="2000">
                <a:solidFill>
                  <a:schemeClr val="bg1"/>
                </a:solidFill>
                <a:latin typeface="HY각헤드라인M" pitchFamily="18" charset="-127"/>
                <a:ea typeface="HY각헤드라인M" pitchFamily="18" charset="-127"/>
              </a:rPr>
              <a:t> </a:t>
            </a:r>
            <a:r>
              <a:rPr lang="ko-KR" altLang="en-US" sz="2000">
                <a:solidFill>
                  <a:schemeClr val="bg1"/>
                </a:solidFill>
                <a:latin typeface="HY각헤드라인M" pitchFamily="18" charset="-127"/>
                <a:ea typeface="HY각헤드라인M" pitchFamily="18" charset="-127"/>
              </a:rPr>
              <a:t>현황</a:t>
            </a:r>
            <a:endParaRPr lang="en-US" altLang="ko-KR" sz="2000">
              <a:solidFill>
                <a:schemeClr val="bg1"/>
              </a:solidFill>
              <a:latin typeface="HY각헤드라인M" pitchFamily="18" charset="-127"/>
              <a:ea typeface="HY각헤드라인M" pitchFamily="18" charset="-127"/>
            </a:endParaRPr>
          </a:p>
        </p:txBody>
      </p:sp>
      <p:sp>
        <p:nvSpPr>
          <p:cNvPr id="12291" name="Text Box 13"/>
          <p:cNvSpPr txBox="1">
            <a:spLocks noChangeArrowheads="1"/>
          </p:cNvSpPr>
          <p:nvPr/>
        </p:nvSpPr>
        <p:spPr bwMode="auto">
          <a:xfrm>
            <a:off x="500063" y="1857375"/>
            <a:ext cx="35353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latinLnBrk="1" hangingPunct="1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u"/>
            </a:pPr>
            <a:r>
              <a:rPr lang="en-US" altLang="ko-KR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ko-KR" altLang="en-US" sz="1600" dirty="0">
                <a:solidFill>
                  <a:srgbClr val="000000"/>
                </a:solidFill>
                <a:latin typeface="Arial" charset="0"/>
              </a:rPr>
              <a:t>본사 자체사무실 보유</a:t>
            </a:r>
            <a:endParaRPr lang="en-US" altLang="ko-KR" sz="1600" dirty="0">
              <a:solidFill>
                <a:srgbClr val="000000"/>
              </a:solidFill>
              <a:latin typeface="Arial" charset="0"/>
            </a:endParaRPr>
          </a:p>
          <a:p>
            <a:pPr eaLnBrk="1" latinLnBrk="1" hangingPunct="1">
              <a:lnSpc>
                <a:spcPct val="250000"/>
              </a:lnSpc>
              <a:buClr>
                <a:srgbClr val="FF0000"/>
              </a:buClr>
              <a:buFont typeface="Wingdings" pitchFamily="2" charset="2"/>
              <a:buChar char="u"/>
            </a:pPr>
            <a:r>
              <a:rPr lang="en-US" altLang="ko-KR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ko-KR" altLang="en-US" sz="1600" dirty="0">
                <a:solidFill>
                  <a:srgbClr val="000000"/>
                </a:solidFill>
                <a:latin typeface="Arial" charset="0"/>
              </a:rPr>
              <a:t>인천공항 </a:t>
            </a:r>
            <a:r>
              <a:rPr lang="ko-KR" altLang="en-US" sz="1600" dirty="0" smtClean="0">
                <a:solidFill>
                  <a:srgbClr val="000000"/>
                </a:solidFill>
                <a:latin typeface="Arial" charset="0"/>
              </a:rPr>
              <a:t>사무소</a:t>
            </a:r>
            <a:endParaRPr lang="en-US" altLang="ko-KR" sz="16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2292" name="그룹 18"/>
          <p:cNvGrpSpPr>
            <a:grpSpLocks/>
          </p:cNvGrpSpPr>
          <p:nvPr/>
        </p:nvGrpSpPr>
        <p:grpSpPr bwMode="auto">
          <a:xfrm>
            <a:off x="3857625" y="1096963"/>
            <a:ext cx="4324534" cy="4760912"/>
            <a:chOff x="3857615" y="1096963"/>
            <a:chExt cx="4324641" cy="4760912"/>
          </a:xfrm>
        </p:grpSpPr>
        <p:pic>
          <p:nvPicPr>
            <p:cNvPr id="12293" name="Picture 9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062" y="1096963"/>
              <a:ext cx="3356194" cy="476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Oval 94"/>
            <p:cNvSpPr>
              <a:spLocks noChangeArrowheads="1"/>
            </p:cNvSpPr>
            <p:nvPr/>
          </p:nvSpPr>
          <p:spPr bwMode="auto">
            <a:xfrm>
              <a:off x="4970481" y="2357438"/>
              <a:ext cx="815995" cy="782637"/>
            </a:xfrm>
            <a:prstGeom prst="ellipse">
              <a:avLst/>
            </a:prstGeom>
            <a:gradFill rotWithShape="0">
              <a:gsLst>
                <a:gs pos="0">
                  <a:srgbClr val="009999"/>
                </a:gs>
                <a:gs pos="100000">
                  <a:srgbClr val="004747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outerShdw dist="76200" dir="54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ctr" eaLnBrk="1" latinLnBrk="1" hangingPunct="1"/>
              <a:r>
                <a:rPr lang="en-US" altLang="ko-KR" sz="160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ICN</a:t>
              </a:r>
            </a:p>
          </p:txBody>
        </p:sp>
        <p:sp>
          <p:nvSpPr>
            <p:cNvPr id="12296" name="Oval 95"/>
            <p:cNvSpPr>
              <a:spLocks noChangeArrowheads="1"/>
            </p:cNvSpPr>
            <p:nvPr/>
          </p:nvSpPr>
          <p:spPr bwMode="auto">
            <a:xfrm>
              <a:off x="6050007" y="2000250"/>
              <a:ext cx="808057" cy="779463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762F00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outerShdw dist="76200" dir="54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ctr" eaLnBrk="1" latinLnBrk="1" hangingPunct="1"/>
              <a:r>
                <a:rPr lang="en-US" altLang="ko-KR" sz="1600">
                  <a:solidFill>
                    <a:srgbClr val="FFFFFF"/>
                  </a:solidFill>
                  <a:latin typeface="Arial" charset="0"/>
                  <a:ea typeface="굴림" pitchFamily="50" charset="-127"/>
                </a:rPr>
                <a:t>H / Q</a:t>
              </a:r>
            </a:p>
          </p:txBody>
        </p:sp>
        <p:sp>
          <p:nvSpPr>
            <p:cNvPr id="12298" name="Text Box 98"/>
            <p:cNvSpPr txBox="1">
              <a:spLocks noChangeArrowheads="1"/>
            </p:cNvSpPr>
            <p:nvPr/>
          </p:nvSpPr>
          <p:spPr bwMode="auto">
            <a:xfrm>
              <a:off x="6786576" y="2071678"/>
              <a:ext cx="131771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ctr" eaLnBrk="1" latinLnBrk="1" hangingPunct="1">
                <a:buFontTx/>
                <a:buChar char="•"/>
              </a:pPr>
              <a:r>
                <a:rPr lang="ko-KR" altLang="en-US" sz="120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GB" altLang="ko-KR" sz="1200">
                  <a:solidFill>
                    <a:srgbClr val="000000"/>
                  </a:solidFill>
                  <a:latin typeface="Arial" charset="0"/>
                </a:rPr>
                <a:t>Dealing with </a:t>
              </a:r>
            </a:p>
            <a:p>
              <a:pPr algn="ctr" eaLnBrk="1" latinLnBrk="1" hangingPunct="1"/>
              <a:r>
                <a:rPr lang="en-GB" altLang="ko-KR" sz="1200">
                  <a:solidFill>
                    <a:srgbClr val="000000"/>
                  </a:solidFill>
                  <a:latin typeface="Arial" charset="0"/>
                </a:rPr>
                <a:t>  general matter</a:t>
              </a:r>
              <a:endParaRPr lang="en-US" altLang="ko-KR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299" name="Line 99"/>
            <p:cNvSpPr>
              <a:spLocks noChangeShapeType="1"/>
            </p:cNvSpPr>
            <p:nvPr/>
          </p:nvSpPr>
          <p:spPr bwMode="auto">
            <a:xfrm>
              <a:off x="6572262" y="2571744"/>
              <a:ext cx="1586016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300" name="Text Box 101"/>
            <p:cNvSpPr txBox="1">
              <a:spLocks noChangeArrowheads="1"/>
            </p:cNvSpPr>
            <p:nvPr/>
          </p:nvSpPr>
          <p:spPr bwMode="auto">
            <a:xfrm>
              <a:off x="3857615" y="2357430"/>
              <a:ext cx="122404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ctr" eaLnBrk="1" latinLnBrk="1" hangingPunct="1">
                <a:buFontTx/>
                <a:buChar char="•"/>
              </a:pPr>
              <a:r>
                <a:rPr lang="ko-KR" altLang="en-US" sz="120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GB" altLang="ko-KR" sz="1200">
                  <a:solidFill>
                    <a:srgbClr val="000000"/>
                  </a:solidFill>
                  <a:latin typeface="Arial" charset="0"/>
                </a:rPr>
                <a:t>Dealing with </a:t>
              </a:r>
            </a:p>
            <a:p>
              <a:pPr algn="ctr" eaLnBrk="1" latinLnBrk="1" hangingPunct="1"/>
              <a:r>
                <a:rPr lang="en-GB" altLang="ko-KR" sz="1200">
                  <a:solidFill>
                    <a:srgbClr val="000000"/>
                  </a:solidFill>
                  <a:latin typeface="Arial" charset="0"/>
                </a:rPr>
                <a:t>  Air freight</a:t>
              </a:r>
              <a:endParaRPr lang="en-US" altLang="ko-KR" sz="1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301" name="Line 102"/>
            <p:cNvSpPr>
              <a:spLocks noChangeShapeType="1"/>
            </p:cNvSpPr>
            <p:nvPr/>
          </p:nvSpPr>
          <p:spPr bwMode="auto">
            <a:xfrm>
              <a:off x="3890963" y="2924158"/>
              <a:ext cx="1365339" cy="0"/>
            </a:xfrm>
            <a:prstGeom prst="line">
              <a:avLst/>
            </a:prstGeom>
            <a:noFill/>
            <a:ln w="25400">
              <a:solidFill>
                <a:srgbClr val="99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1"/>
          <p:cNvSpPr>
            <a:spLocks noChangeArrowheads="1"/>
          </p:cNvSpPr>
          <p:nvPr/>
        </p:nvSpPr>
        <p:spPr bwMode="gray">
          <a:xfrm>
            <a:off x="179388" y="1303338"/>
            <a:ext cx="720725" cy="685800"/>
          </a:xfrm>
          <a:prstGeom prst="diamond">
            <a:avLst/>
          </a:prstGeom>
          <a:solidFill>
            <a:srgbClr val="FFCC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/>
            <a:endParaRPr kumimoji="0" lang="en-US" altLang="ko-K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315" name="Text Box 1040"/>
          <p:cNvSpPr txBox="1">
            <a:spLocks noChangeArrowheads="1"/>
          </p:cNvSpPr>
          <p:nvPr/>
        </p:nvSpPr>
        <p:spPr bwMode="auto">
          <a:xfrm>
            <a:off x="714375" y="1357313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latinLnBrk="1" hangingPunct="1"/>
            <a:r>
              <a:rPr kumimoji="0" lang="en-US" altLang="ko-KR" sz="1600" b="1">
                <a:latin typeface="Arial" charset="0"/>
                <a:cs typeface="Arial" charset="0"/>
              </a:rPr>
              <a:t>(</a:t>
            </a:r>
            <a:r>
              <a:rPr kumimoji="0" lang="ko-KR" altLang="en-US" sz="1600" b="1">
                <a:latin typeface="Arial" charset="0"/>
                <a:cs typeface="Arial" charset="0"/>
              </a:rPr>
              <a:t>주</a:t>
            </a:r>
            <a:r>
              <a:rPr kumimoji="0" lang="en-US" altLang="ko-KR" sz="1600" b="1">
                <a:latin typeface="Arial" charset="0"/>
                <a:cs typeface="Arial" charset="0"/>
              </a:rPr>
              <a:t>) </a:t>
            </a:r>
            <a:r>
              <a:rPr kumimoji="0" lang="ko-KR" altLang="en-US" sz="1600" b="1">
                <a:latin typeface="Arial" charset="0"/>
                <a:cs typeface="Arial" charset="0"/>
              </a:rPr>
              <a:t>렉스국제운송은  전 세계에 우수한 해외 파트너를  갖고  있으며</a:t>
            </a:r>
            <a:r>
              <a:rPr kumimoji="0" lang="en-US" altLang="ko-KR" sz="1600" b="1">
                <a:latin typeface="Arial" charset="0"/>
                <a:cs typeface="Arial" charset="0"/>
              </a:rPr>
              <a:t>,  </a:t>
            </a:r>
          </a:p>
          <a:p>
            <a:pPr eaLnBrk="1" latinLnBrk="1" hangingPunct="1"/>
            <a:r>
              <a:rPr kumimoji="0" lang="ko-KR" altLang="en-US" sz="1600" b="1">
                <a:latin typeface="Arial" charset="0"/>
                <a:cs typeface="Arial" charset="0"/>
              </a:rPr>
              <a:t>고객  여러 분들의  소중한  화물을  가장  안전하고  신속하게</a:t>
            </a:r>
            <a:r>
              <a:rPr kumimoji="0" lang="en-US" altLang="ko-KR" sz="1600" b="1">
                <a:latin typeface="Arial" charset="0"/>
                <a:cs typeface="Arial" charset="0"/>
              </a:rPr>
              <a:t> </a:t>
            </a:r>
            <a:r>
              <a:rPr kumimoji="0" lang="ko-KR" altLang="en-US" sz="1600" b="1">
                <a:latin typeface="Arial" charset="0"/>
                <a:cs typeface="Arial" charset="0"/>
              </a:rPr>
              <a:t>운송하고  있습니다</a:t>
            </a:r>
            <a:r>
              <a:rPr kumimoji="0" lang="en-US" altLang="ko-KR" sz="1600" b="1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1331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92150"/>
            <a:ext cx="730250" cy="720725"/>
          </a:xfrm>
          <a:prstGeom prst="rect">
            <a:avLst/>
          </a:prstGeom>
          <a:solidFill>
            <a:srgbClr val="3399FF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317" name="그림 40" descr="세계지도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86423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1"/>
          <p:cNvGrpSpPr>
            <a:grpSpLocks/>
          </p:cNvGrpSpPr>
          <p:nvPr/>
        </p:nvGrpSpPr>
        <p:grpSpPr bwMode="auto">
          <a:xfrm>
            <a:off x="7358063" y="3929063"/>
            <a:ext cx="1214437" cy="1214437"/>
            <a:chOff x="2109" y="754"/>
            <a:chExt cx="1116" cy="999"/>
          </a:xfrm>
        </p:grpSpPr>
        <p:sp>
          <p:nvSpPr>
            <p:cNvPr id="28" name="Freeform 106"/>
            <p:cNvSpPr>
              <a:spLocks/>
            </p:cNvSpPr>
            <p:nvPr/>
          </p:nvSpPr>
          <p:spPr bwMode="auto">
            <a:xfrm>
              <a:off x="2109" y="754"/>
              <a:ext cx="1116" cy="780"/>
            </a:xfrm>
            <a:custGeom>
              <a:avLst/>
              <a:gdLst/>
              <a:ahLst/>
              <a:cxnLst>
                <a:cxn ang="0">
                  <a:pos x="1116" y="780"/>
                </a:cxn>
                <a:cxn ang="0">
                  <a:pos x="468" y="696"/>
                </a:cxn>
                <a:cxn ang="0">
                  <a:pos x="0" y="0"/>
                </a:cxn>
                <a:cxn ang="0">
                  <a:pos x="1116" y="780"/>
                </a:cxn>
              </a:cxnLst>
              <a:rect l="0" t="0" r="r" b="b"/>
              <a:pathLst>
                <a:path w="1116" h="780">
                  <a:moveTo>
                    <a:pt x="1116" y="780"/>
                  </a:moveTo>
                  <a:lnTo>
                    <a:pt x="468" y="696"/>
                  </a:lnTo>
                  <a:lnTo>
                    <a:pt x="0" y="0"/>
                  </a:lnTo>
                  <a:cubicBezTo>
                    <a:pt x="108" y="14"/>
                    <a:pt x="1038" y="664"/>
                    <a:pt x="1116" y="78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62000"/>
                  </a:schemeClr>
                </a:gs>
                <a:gs pos="100000">
                  <a:schemeClr val="folHlink">
                    <a:gamma/>
                    <a:shade val="72941"/>
                    <a:invGamma/>
                    <a:alpha val="0"/>
                  </a:schemeClr>
                </a:gs>
              </a:gsLst>
              <a:lin ang="0" scaled="1"/>
            </a:gradFill>
            <a:ln w="285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grpSp>
          <p:nvGrpSpPr>
            <p:cNvPr id="13334" name="Group 105"/>
            <p:cNvGrpSpPr>
              <a:grpSpLocks/>
            </p:cNvGrpSpPr>
            <p:nvPr/>
          </p:nvGrpSpPr>
          <p:grpSpPr bwMode="auto">
            <a:xfrm>
              <a:off x="2472" y="845"/>
              <a:ext cx="747" cy="908"/>
              <a:chOff x="2653" y="436"/>
              <a:chExt cx="970" cy="1179"/>
            </a:xfrm>
          </p:grpSpPr>
          <p:pic>
            <p:nvPicPr>
              <p:cNvPr id="13335" name="Picture 103" descr="s_07_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436"/>
                <a:ext cx="970" cy="1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6" name="Picture 104" descr="RiLlogo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7" y="482"/>
                <a:ext cx="490" cy="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3319" name="그룹 47"/>
          <p:cNvGrpSpPr>
            <a:grpSpLocks/>
          </p:cNvGrpSpPr>
          <p:nvPr/>
        </p:nvGrpSpPr>
        <p:grpSpPr bwMode="auto">
          <a:xfrm>
            <a:off x="2295525" y="3605213"/>
            <a:ext cx="5140325" cy="1893887"/>
            <a:chOff x="4886541" y="3535849"/>
            <a:chExt cx="2554720" cy="3110165"/>
          </a:xfrm>
        </p:grpSpPr>
        <p:pic>
          <p:nvPicPr>
            <p:cNvPr id="13324" name="Picture 37" descr="dong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172" y="3749820"/>
              <a:ext cx="2325224" cy="260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38" descr="dong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541" y="3699276"/>
              <a:ext cx="2416211" cy="186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39" descr="dong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8804" y="3839115"/>
              <a:ext cx="2094386" cy="2678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Picture 40" descr="dong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0990">
              <a:off x="6460280" y="3535849"/>
              <a:ext cx="852582" cy="35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8" name="Picture 42" descr="dong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218" y="3800365"/>
              <a:ext cx="1686630" cy="1934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Picture 44" descr="dong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0909">
              <a:off x="7243168" y="3959644"/>
              <a:ext cx="198093" cy="2558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45" descr="dong1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5524" y="3839115"/>
              <a:ext cx="1197996" cy="280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Picture 46" descr="dong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7967" y="3864388"/>
              <a:ext cx="647019" cy="1083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47" descr="dong1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090" y="3832376"/>
              <a:ext cx="621745" cy="57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" name="Picture 102" descr="dong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990">
            <a:off x="1944688" y="3346450"/>
            <a:ext cx="54086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05" descr="dong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5400000">
            <a:off x="6394505" y="2965490"/>
            <a:ext cx="571506" cy="121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flat" dir="t"/>
          </a:scene3d>
          <a:sp3d prstMaterial="translucentPowder"/>
        </p:spPr>
      </p:pic>
      <p:pic>
        <p:nvPicPr>
          <p:cNvPr id="67" name="Picture 105" descr="dong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870639">
            <a:off x="1964781" y="2376502"/>
            <a:ext cx="5115464" cy="277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flat" dir="t"/>
          </a:scene3d>
          <a:sp3d prstMaterial="translucentPowder"/>
        </p:spPr>
      </p:pic>
      <p:sp>
        <p:nvSpPr>
          <p:cNvPr id="13323" name="직사각형 68"/>
          <p:cNvSpPr>
            <a:spLocks noChangeArrowheads="1"/>
          </p:cNvSpPr>
          <p:nvPr/>
        </p:nvSpPr>
        <p:spPr bwMode="auto">
          <a:xfrm>
            <a:off x="428625" y="285750"/>
            <a:ext cx="2214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 eaLnBrk="1" latinLnBrk="1" hangingPunct="1"/>
            <a:r>
              <a:rPr lang="ko-KR" altLang="en-US" sz="2000">
                <a:solidFill>
                  <a:schemeClr val="bg1"/>
                </a:solidFill>
                <a:latin typeface="HY각헤드라인M" pitchFamily="18" charset="-127"/>
                <a:ea typeface="HY각헤드라인M" pitchFamily="18" charset="-127"/>
              </a:rPr>
              <a:t>해외 파트너</a:t>
            </a:r>
            <a:r>
              <a:rPr lang="en-US" altLang="ko-KR" sz="2000">
                <a:solidFill>
                  <a:schemeClr val="bg1"/>
                </a:solidFill>
                <a:latin typeface="HY각헤드라인M" pitchFamily="18" charset="-127"/>
                <a:ea typeface="HY각헤드라인M" pitchFamily="18" charset="-127"/>
              </a:rPr>
              <a:t> </a:t>
            </a:r>
            <a:r>
              <a:rPr lang="ko-KR" altLang="en-US" sz="2000">
                <a:solidFill>
                  <a:schemeClr val="bg1"/>
                </a:solidFill>
                <a:latin typeface="HY각헤드라인M" pitchFamily="18" charset="-127"/>
                <a:ea typeface="HY각헤드라인M" pitchFamily="18" charset="-127"/>
              </a:rPr>
              <a:t>현황</a:t>
            </a:r>
            <a:endParaRPr lang="en-US" altLang="ko-KR" sz="2000">
              <a:solidFill>
                <a:schemeClr val="bg1"/>
              </a:solidFill>
              <a:latin typeface="HY각헤드라인M" pitchFamily="18" charset="-127"/>
              <a:ea typeface="HY각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22 copy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9338"/>
            <a:ext cx="9144000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1809750" y="2192338"/>
            <a:ext cx="5400675" cy="2795587"/>
            <a:chOff x="1140" y="1381"/>
            <a:chExt cx="3402" cy="1761"/>
          </a:xfrm>
        </p:grpSpPr>
        <p:grpSp>
          <p:nvGrpSpPr>
            <p:cNvPr id="14370" name="Group 41"/>
            <p:cNvGrpSpPr>
              <a:grpSpLocks/>
            </p:cNvGrpSpPr>
            <p:nvPr/>
          </p:nvGrpSpPr>
          <p:grpSpPr bwMode="auto">
            <a:xfrm rot="5914464" flipH="1" flipV="1">
              <a:off x="4017" y="1525"/>
              <a:ext cx="408" cy="408"/>
              <a:chOff x="2699" y="2128"/>
              <a:chExt cx="453" cy="181"/>
            </a:xfrm>
          </p:grpSpPr>
          <p:sp>
            <p:nvSpPr>
              <p:cNvPr id="14400" name="Line 42"/>
              <p:cNvSpPr>
                <a:spLocks noChangeShapeType="1"/>
              </p:cNvSpPr>
              <p:nvPr/>
            </p:nvSpPr>
            <p:spPr bwMode="auto">
              <a:xfrm>
                <a:off x="2699" y="2128"/>
                <a:ext cx="453" cy="181"/>
              </a:xfrm>
              <a:prstGeom prst="line">
                <a:avLst/>
              </a:prstGeom>
              <a:noFill/>
              <a:ln w="76200">
                <a:solidFill>
                  <a:srgbClr val="969696">
                    <a:alpha val="2117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401" name="Line 43"/>
              <p:cNvSpPr>
                <a:spLocks noChangeShapeType="1"/>
              </p:cNvSpPr>
              <p:nvPr/>
            </p:nvSpPr>
            <p:spPr bwMode="auto">
              <a:xfrm>
                <a:off x="2699" y="2128"/>
                <a:ext cx="453" cy="181"/>
              </a:xfrm>
              <a:prstGeom prst="line">
                <a:avLst/>
              </a:prstGeom>
              <a:noFill/>
              <a:ln w="28575">
                <a:solidFill>
                  <a:srgbClr val="969696">
                    <a:alpha val="78822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14371" name="Group 50"/>
            <p:cNvGrpSpPr>
              <a:grpSpLocks/>
            </p:cNvGrpSpPr>
            <p:nvPr/>
          </p:nvGrpSpPr>
          <p:grpSpPr bwMode="auto">
            <a:xfrm rot="15685536" flipV="1">
              <a:off x="1354" y="1516"/>
              <a:ext cx="459" cy="467"/>
              <a:chOff x="2699" y="2128"/>
              <a:chExt cx="453" cy="181"/>
            </a:xfrm>
          </p:grpSpPr>
          <p:sp>
            <p:nvSpPr>
              <p:cNvPr id="14398" name="Line 51"/>
              <p:cNvSpPr>
                <a:spLocks noChangeShapeType="1"/>
              </p:cNvSpPr>
              <p:nvPr/>
            </p:nvSpPr>
            <p:spPr bwMode="auto">
              <a:xfrm>
                <a:off x="2699" y="2128"/>
                <a:ext cx="453" cy="181"/>
              </a:xfrm>
              <a:prstGeom prst="line">
                <a:avLst/>
              </a:prstGeom>
              <a:noFill/>
              <a:ln w="76200">
                <a:solidFill>
                  <a:srgbClr val="969696">
                    <a:alpha val="2117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399" name="Line 52"/>
              <p:cNvSpPr>
                <a:spLocks noChangeShapeType="1"/>
              </p:cNvSpPr>
              <p:nvPr/>
            </p:nvSpPr>
            <p:spPr bwMode="auto">
              <a:xfrm>
                <a:off x="2699" y="2128"/>
                <a:ext cx="453" cy="181"/>
              </a:xfrm>
              <a:prstGeom prst="line">
                <a:avLst/>
              </a:prstGeom>
              <a:noFill/>
              <a:ln w="28575">
                <a:solidFill>
                  <a:srgbClr val="969696">
                    <a:alpha val="78822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14372" name="Group 44"/>
            <p:cNvGrpSpPr>
              <a:grpSpLocks/>
            </p:cNvGrpSpPr>
            <p:nvPr/>
          </p:nvGrpSpPr>
          <p:grpSpPr bwMode="auto">
            <a:xfrm rot="20210999" flipV="1">
              <a:off x="2760" y="1381"/>
              <a:ext cx="249" cy="535"/>
              <a:chOff x="2699" y="2128"/>
              <a:chExt cx="453" cy="181"/>
            </a:xfrm>
          </p:grpSpPr>
          <p:sp>
            <p:nvSpPr>
              <p:cNvPr id="14396" name="Line 45"/>
              <p:cNvSpPr>
                <a:spLocks noChangeShapeType="1"/>
              </p:cNvSpPr>
              <p:nvPr/>
            </p:nvSpPr>
            <p:spPr bwMode="auto">
              <a:xfrm>
                <a:off x="2699" y="2128"/>
                <a:ext cx="453" cy="181"/>
              </a:xfrm>
              <a:prstGeom prst="line">
                <a:avLst/>
              </a:prstGeom>
              <a:noFill/>
              <a:ln w="76200">
                <a:solidFill>
                  <a:srgbClr val="969696">
                    <a:alpha val="21176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397" name="Line 46"/>
              <p:cNvSpPr>
                <a:spLocks noChangeShapeType="1"/>
              </p:cNvSpPr>
              <p:nvPr/>
            </p:nvSpPr>
            <p:spPr bwMode="auto">
              <a:xfrm>
                <a:off x="2699" y="2128"/>
                <a:ext cx="453" cy="181"/>
              </a:xfrm>
              <a:prstGeom prst="line">
                <a:avLst/>
              </a:prstGeom>
              <a:noFill/>
              <a:ln w="28575">
                <a:solidFill>
                  <a:srgbClr val="969696">
                    <a:alpha val="78822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14373" name="Group 62"/>
            <p:cNvGrpSpPr>
              <a:grpSpLocks/>
            </p:cNvGrpSpPr>
            <p:nvPr/>
          </p:nvGrpSpPr>
          <p:grpSpPr bwMode="auto">
            <a:xfrm>
              <a:off x="1140" y="1616"/>
              <a:ext cx="3402" cy="1526"/>
              <a:chOff x="1140" y="1616"/>
              <a:chExt cx="3402" cy="1526"/>
            </a:xfrm>
          </p:grpSpPr>
          <p:sp>
            <p:nvSpPr>
              <p:cNvPr id="14374" name="AutoShape 2"/>
              <p:cNvSpPr>
                <a:spLocks noChangeArrowheads="1"/>
              </p:cNvSpPr>
              <p:nvPr/>
            </p:nvSpPr>
            <p:spPr bwMode="auto">
              <a:xfrm>
                <a:off x="1140" y="1989"/>
                <a:ext cx="3402" cy="97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2 w 21600"/>
                  <a:gd name="T25" fmla="*/ 3158 h 21600"/>
                  <a:gd name="T26" fmla="*/ 18438 w 21600"/>
                  <a:gd name="T27" fmla="*/ 1844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063" y="10800"/>
                    </a:moveTo>
                    <a:cubicBezTo>
                      <a:pt x="2063" y="15625"/>
                      <a:pt x="5975" y="19537"/>
                      <a:pt x="10800" y="19537"/>
                    </a:cubicBezTo>
                    <a:cubicBezTo>
                      <a:pt x="15625" y="19537"/>
                      <a:pt x="19537" y="15625"/>
                      <a:pt x="19537" y="10800"/>
                    </a:cubicBezTo>
                    <a:cubicBezTo>
                      <a:pt x="19537" y="5975"/>
                      <a:pt x="15625" y="2063"/>
                      <a:pt x="10800" y="2063"/>
                    </a:cubicBezTo>
                    <a:cubicBezTo>
                      <a:pt x="5975" y="2063"/>
                      <a:pt x="2063" y="5975"/>
                      <a:pt x="2063" y="10800"/>
                    </a:cubicBezTo>
                    <a:close/>
                  </a:path>
                </a:pathLst>
              </a:custGeom>
              <a:solidFill>
                <a:srgbClr val="31CFA6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14375" name="Picture 4" descr="종합system-4"/>
              <p:cNvPicPr>
                <a:picLocks noChangeAspect="1" noChangeArrowheads="1"/>
              </p:cNvPicPr>
              <p:nvPr/>
            </p:nvPicPr>
            <p:blipFill>
              <a:blip r:embed="rId3">
                <a:lum contras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99" t="9126" r="13937" b="22285"/>
              <a:stretch>
                <a:fillRect/>
              </a:stretch>
            </p:blipFill>
            <p:spPr bwMode="auto">
              <a:xfrm>
                <a:off x="1347" y="2033"/>
                <a:ext cx="3004" cy="85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3D5B7B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6" name="Picture 8" descr="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9" y="1842"/>
                <a:ext cx="1440" cy="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377" name="Group 9"/>
              <p:cNvGrpSpPr>
                <a:grpSpLocks/>
              </p:cNvGrpSpPr>
              <p:nvPr/>
            </p:nvGrpSpPr>
            <p:grpSpPr bwMode="auto">
              <a:xfrm>
                <a:off x="1610" y="1616"/>
                <a:ext cx="1440" cy="1150"/>
                <a:chOff x="2200" y="1661"/>
                <a:chExt cx="1394" cy="1114"/>
              </a:xfrm>
            </p:grpSpPr>
            <p:grpSp>
              <p:nvGrpSpPr>
                <p:cNvPr id="14388" name="Group 10"/>
                <p:cNvGrpSpPr>
                  <a:grpSpLocks/>
                </p:cNvGrpSpPr>
                <p:nvPr/>
              </p:nvGrpSpPr>
              <p:grpSpPr bwMode="auto">
                <a:xfrm>
                  <a:off x="2200" y="1752"/>
                  <a:ext cx="1394" cy="1023"/>
                  <a:chOff x="1791" y="1797"/>
                  <a:chExt cx="1394" cy="1023"/>
                </a:xfrm>
              </p:grpSpPr>
              <p:grpSp>
                <p:nvGrpSpPr>
                  <p:cNvPr id="14390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795" y="2421"/>
                    <a:ext cx="1376" cy="399"/>
                    <a:chOff x="1541" y="3023"/>
                    <a:chExt cx="2662" cy="773"/>
                  </a:xfrm>
                </p:grpSpPr>
                <p:pic>
                  <p:nvPicPr>
                    <p:cNvPr id="14394" name="Picture 12" descr="b p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1547" y="3027"/>
                      <a:ext cx="2650" cy="7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4395" name="Picture 13" descr="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lum contrast="6000"/>
                      <a:grayscl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41" y="3023"/>
                      <a:ext cx="2672" cy="58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dist="38100" dir="5400000" algn="ctr" rotWithShape="0">
                        <a:srgbClr val="969696"/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14391" name="Picture 14" descr="서버이미지 copy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55" y="2027"/>
                    <a:ext cx="1241" cy="68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392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91" y="1797"/>
                    <a:ext cx="1394" cy="9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393" name="Picture 16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37" y="2245"/>
                    <a:ext cx="1198" cy="2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4389" name="Picture 17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14" t="23158" r="15613" b="13158"/>
                <a:stretch>
                  <a:fillRect/>
                </a:stretch>
              </p:blipFill>
              <p:spPr bwMode="auto">
                <a:xfrm>
                  <a:off x="2562" y="1661"/>
                  <a:ext cx="726" cy="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4378" name="Group 35"/>
              <p:cNvGrpSpPr>
                <a:grpSpLocks/>
              </p:cNvGrpSpPr>
              <p:nvPr/>
            </p:nvGrpSpPr>
            <p:grpSpPr bwMode="auto">
              <a:xfrm rot="20210999" flipV="1">
                <a:off x="2826" y="2886"/>
                <a:ext cx="118" cy="256"/>
                <a:chOff x="2699" y="2128"/>
                <a:chExt cx="453" cy="181"/>
              </a:xfrm>
            </p:grpSpPr>
            <p:sp>
              <p:nvSpPr>
                <p:cNvPr id="14386" name="Line 36"/>
                <p:cNvSpPr>
                  <a:spLocks noChangeShapeType="1"/>
                </p:cNvSpPr>
                <p:nvPr/>
              </p:nvSpPr>
              <p:spPr bwMode="auto">
                <a:xfrm>
                  <a:off x="2699" y="2128"/>
                  <a:ext cx="453" cy="181"/>
                </a:xfrm>
                <a:prstGeom prst="line">
                  <a:avLst/>
                </a:prstGeom>
                <a:noFill/>
                <a:ln w="76200">
                  <a:solidFill>
                    <a:srgbClr val="969696">
                      <a:alpha val="21176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4387" name="Line 37"/>
                <p:cNvSpPr>
                  <a:spLocks noChangeShapeType="1"/>
                </p:cNvSpPr>
                <p:nvPr/>
              </p:nvSpPr>
              <p:spPr bwMode="auto">
                <a:xfrm>
                  <a:off x="2699" y="2128"/>
                  <a:ext cx="453" cy="181"/>
                </a:xfrm>
                <a:prstGeom prst="line">
                  <a:avLst/>
                </a:prstGeom>
                <a:noFill/>
                <a:ln w="28575">
                  <a:solidFill>
                    <a:srgbClr val="969696">
                      <a:alpha val="7882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4379" name="Group 38"/>
              <p:cNvGrpSpPr>
                <a:grpSpLocks/>
              </p:cNvGrpSpPr>
              <p:nvPr/>
            </p:nvGrpSpPr>
            <p:grpSpPr bwMode="auto">
              <a:xfrm rot="10514374" flipH="1" flipV="1">
                <a:off x="4032" y="2704"/>
                <a:ext cx="298" cy="271"/>
                <a:chOff x="2699" y="2128"/>
                <a:chExt cx="453" cy="181"/>
              </a:xfrm>
            </p:grpSpPr>
            <p:sp>
              <p:nvSpPr>
                <p:cNvPr id="14384" name="Line 39"/>
                <p:cNvSpPr>
                  <a:spLocks noChangeShapeType="1"/>
                </p:cNvSpPr>
                <p:nvPr/>
              </p:nvSpPr>
              <p:spPr bwMode="auto">
                <a:xfrm>
                  <a:off x="2699" y="2128"/>
                  <a:ext cx="453" cy="181"/>
                </a:xfrm>
                <a:prstGeom prst="line">
                  <a:avLst/>
                </a:prstGeom>
                <a:noFill/>
                <a:ln w="76200">
                  <a:solidFill>
                    <a:srgbClr val="969696">
                      <a:alpha val="21176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4385" name="Line 40"/>
                <p:cNvSpPr>
                  <a:spLocks noChangeShapeType="1"/>
                </p:cNvSpPr>
                <p:nvPr/>
              </p:nvSpPr>
              <p:spPr bwMode="auto">
                <a:xfrm>
                  <a:off x="2699" y="2128"/>
                  <a:ext cx="453" cy="181"/>
                </a:xfrm>
                <a:prstGeom prst="line">
                  <a:avLst/>
                </a:prstGeom>
                <a:noFill/>
                <a:ln w="28575">
                  <a:solidFill>
                    <a:srgbClr val="969696">
                      <a:alpha val="7882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4380" name="Group 47"/>
              <p:cNvGrpSpPr>
                <a:grpSpLocks/>
              </p:cNvGrpSpPr>
              <p:nvPr/>
            </p:nvGrpSpPr>
            <p:grpSpPr bwMode="auto">
              <a:xfrm rot="11085626" flipV="1">
                <a:off x="1413" y="2706"/>
                <a:ext cx="249" cy="218"/>
                <a:chOff x="2699" y="2128"/>
                <a:chExt cx="453" cy="181"/>
              </a:xfrm>
            </p:grpSpPr>
            <p:sp>
              <p:nvSpPr>
                <p:cNvPr id="14382" name="Line 48"/>
                <p:cNvSpPr>
                  <a:spLocks noChangeShapeType="1"/>
                </p:cNvSpPr>
                <p:nvPr/>
              </p:nvSpPr>
              <p:spPr bwMode="auto">
                <a:xfrm>
                  <a:off x="2699" y="2128"/>
                  <a:ext cx="453" cy="181"/>
                </a:xfrm>
                <a:prstGeom prst="line">
                  <a:avLst/>
                </a:prstGeom>
                <a:noFill/>
                <a:ln w="76200">
                  <a:solidFill>
                    <a:srgbClr val="969696">
                      <a:alpha val="21176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4383" name="Line 49"/>
                <p:cNvSpPr>
                  <a:spLocks noChangeShapeType="1"/>
                </p:cNvSpPr>
                <p:nvPr/>
              </p:nvSpPr>
              <p:spPr bwMode="auto">
                <a:xfrm>
                  <a:off x="2699" y="2128"/>
                  <a:ext cx="453" cy="181"/>
                </a:xfrm>
                <a:prstGeom prst="line">
                  <a:avLst/>
                </a:prstGeom>
                <a:noFill/>
                <a:ln w="28575">
                  <a:solidFill>
                    <a:srgbClr val="969696">
                      <a:alpha val="7882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pic>
            <p:nvPicPr>
              <p:cNvPr id="14381" name="Picture 6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47" t="77069" r="33482" b="-3104"/>
              <a:stretch>
                <a:fillRect/>
              </a:stretch>
            </p:blipFill>
            <p:spPr bwMode="auto">
              <a:xfrm rot="199067">
                <a:off x="2050" y="2832"/>
                <a:ext cx="53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3" name="Group 66"/>
          <p:cNvGrpSpPr>
            <a:grpSpLocks/>
          </p:cNvGrpSpPr>
          <p:nvPr/>
        </p:nvGrpSpPr>
        <p:grpSpPr bwMode="auto">
          <a:xfrm>
            <a:off x="449263" y="4124325"/>
            <a:ext cx="1900237" cy="1987550"/>
            <a:chOff x="283" y="2598"/>
            <a:chExt cx="1197" cy="1252"/>
          </a:xfrm>
        </p:grpSpPr>
        <p:pic>
          <p:nvPicPr>
            <p:cNvPr id="14366" name="Picture 18" descr="제목 없음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" y="2598"/>
              <a:ext cx="686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7" name="Picture 19" descr="s_03_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840"/>
              <a:ext cx="832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8" name="Picture 22" descr="s_06_5"/>
            <p:cNvPicPr>
              <a:picLocks noChangeAspect="1" noChangeArrowheads="1"/>
            </p:cNvPicPr>
            <p:nvPr/>
          </p:nvPicPr>
          <p:blipFill>
            <a:blip r:embed="rId14">
              <a:lum bright="-12000" contrast="12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" y="2689"/>
              <a:ext cx="1016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9" name="Picture 2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566"/>
              <a:ext cx="94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6732588" y="4406900"/>
            <a:ext cx="1797050" cy="1704975"/>
            <a:chOff x="4241" y="2776"/>
            <a:chExt cx="1132" cy="1074"/>
          </a:xfrm>
        </p:grpSpPr>
        <p:pic>
          <p:nvPicPr>
            <p:cNvPr id="14363" name="Picture 21" descr="s_06_5"/>
            <p:cNvPicPr>
              <a:picLocks noChangeAspect="1" noChangeArrowheads="1"/>
            </p:cNvPicPr>
            <p:nvPr/>
          </p:nvPicPr>
          <p:blipFill>
            <a:blip r:embed="rId14">
              <a:lum bright="-12000" contrast="12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2776"/>
              <a:ext cx="1016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Picture 2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3566"/>
              <a:ext cx="1087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5" name="Picture 25" descr="과부화사람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77" t="63673" r="3004" b="7321"/>
            <a:stretch>
              <a:fillRect/>
            </a:stretch>
          </p:blipFill>
          <p:spPr bwMode="auto">
            <a:xfrm>
              <a:off x="4286" y="2890"/>
              <a:ext cx="861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69"/>
          <p:cNvGrpSpPr>
            <a:grpSpLocks/>
          </p:cNvGrpSpPr>
          <p:nvPr/>
        </p:nvGrpSpPr>
        <p:grpSpPr bwMode="auto">
          <a:xfrm>
            <a:off x="6943725" y="1341438"/>
            <a:ext cx="1804988" cy="1511300"/>
            <a:chOff x="4374" y="845"/>
            <a:chExt cx="1137" cy="952"/>
          </a:xfrm>
        </p:grpSpPr>
        <p:pic>
          <p:nvPicPr>
            <p:cNvPr id="14358" name="Picture 20" descr="s_06_5"/>
            <p:cNvPicPr>
              <a:picLocks noChangeAspect="1" noChangeArrowheads="1"/>
            </p:cNvPicPr>
            <p:nvPr/>
          </p:nvPicPr>
          <p:blipFill>
            <a:blip r:embed="rId14">
              <a:lum bright="-12000" contrast="12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" y="871"/>
              <a:ext cx="1016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59" name="Group 31"/>
            <p:cNvGrpSpPr>
              <a:grpSpLocks/>
            </p:cNvGrpSpPr>
            <p:nvPr/>
          </p:nvGrpSpPr>
          <p:grpSpPr bwMode="auto">
            <a:xfrm>
              <a:off x="4374" y="1369"/>
              <a:ext cx="1137" cy="289"/>
              <a:chOff x="4328" y="1372"/>
              <a:chExt cx="1137" cy="289"/>
            </a:xfrm>
          </p:grpSpPr>
          <p:pic>
            <p:nvPicPr>
              <p:cNvPr id="14361" name="Picture 32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8" y="1372"/>
                <a:ext cx="520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62" name="Picture 3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7" y="1377"/>
                <a:ext cx="808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360" name="Picture 34" descr="04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24"/>
            <a:stretch>
              <a:fillRect/>
            </a:stretch>
          </p:blipFill>
          <p:spPr bwMode="auto">
            <a:xfrm>
              <a:off x="4422" y="845"/>
              <a:ext cx="918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67"/>
          <p:cNvGrpSpPr>
            <a:grpSpLocks/>
          </p:cNvGrpSpPr>
          <p:nvPr/>
        </p:nvGrpSpPr>
        <p:grpSpPr bwMode="auto">
          <a:xfrm>
            <a:off x="684213" y="1263650"/>
            <a:ext cx="1612900" cy="1589088"/>
            <a:chOff x="431" y="796"/>
            <a:chExt cx="1016" cy="1001"/>
          </a:xfrm>
        </p:grpSpPr>
        <p:pic>
          <p:nvPicPr>
            <p:cNvPr id="14355" name="Picture 55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6197"/>
            <a:stretch>
              <a:fillRect/>
            </a:stretch>
          </p:blipFill>
          <p:spPr bwMode="auto">
            <a:xfrm>
              <a:off x="490" y="1514"/>
              <a:ext cx="907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57" descr="s_06_5"/>
            <p:cNvPicPr>
              <a:picLocks noChangeAspect="1" noChangeArrowheads="1"/>
            </p:cNvPicPr>
            <p:nvPr/>
          </p:nvPicPr>
          <p:blipFill>
            <a:blip r:embed="rId14">
              <a:lum bright="-12000" contrast="12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871"/>
              <a:ext cx="1016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58" descr="과부화사람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2" t="63673" r="70363" b="7321"/>
            <a:stretch>
              <a:fillRect/>
            </a:stretch>
          </p:blipFill>
          <p:spPr bwMode="auto">
            <a:xfrm>
              <a:off x="567" y="796"/>
              <a:ext cx="7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68"/>
          <p:cNvGrpSpPr>
            <a:grpSpLocks/>
          </p:cNvGrpSpPr>
          <p:nvPr/>
        </p:nvGrpSpPr>
        <p:grpSpPr bwMode="auto">
          <a:xfrm>
            <a:off x="3783013" y="708025"/>
            <a:ext cx="1612900" cy="1993900"/>
            <a:chOff x="2383" y="446"/>
            <a:chExt cx="1016" cy="1256"/>
          </a:xfrm>
        </p:grpSpPr>
        <p:pic>
          <p:nvPicPr>
            <p:cNvPr id="14351" name="Picture 5" descr="s_06_5"/>
            <p:cNvPicPr>
              <a:picLocks noChangeAspect="1" noChangeArrowheads="1"/>
            </p:cNvPicPr>
            <p:nvPr/>
          </p:nvPicPr>
          <p:blipFill>
            <a:blip r:embed="rId14">
              <a:lum bright="-12000" contrast="12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" y="446"/>
              <a:ext cx="1016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7" descr="shadow build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" y="573"/>
              <a:ext cx="636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30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" y="987"/>
              <a:ext cx="78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4" name="Text Box 59"/>
            <p:cNvSpPr txBox="1">
              <a:spLocks noChangeArrowheads="1"/>
            </p:cNvSpPr>
            <p:nvPr/>
          </p:nvSpPr>
          <p:spPr bwMode="auto">
            <a:xfrm>
              <a:off x="2881" y="1448"/>
              <a:ext cx="50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3600" tIns="46800" rIns="93600" bIns="46800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 typeface="Symbol" pitchFamily="18" charset="2"/>
                <a:buNone/>
              </a:pPr>
              <a:r>
                <a:rPr lang="ko-KR" altLang="en-US" sz="1200">
                  <a:solidFill>
                    <a:srgbClr val="663300"/>
                  </a:solidFill>
                  <a:latin typeface="Arial" charset="0"/>
                </a:rPr>
                <a:t>적하목록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  <a:buFont typeface="Symbol" pitchFamily="18" charset="2"/>
                <a:buNone/>
              </a:pPr>
              <a:r>
                <a:rPr lang="ko-KR" altLang="en-US" sz="1200">
                  <a:solidFill>
                    <a:srgbClr val="663300"/>
                  </a:solidFill>
                  <a:latin typeface="Arial" charset="0"/>
                </a:rPr>
                <a:t>신고</a:t>
              </a:r>
            </a:p>
          </p:txBody>
        </p:sp>
      </p:grpSp>
      <p:sp>
        <p:nvSpPr>
          <p:cNvPr id="14345" name="WordArt 61"/>
          <p:cNvSpPr>
            <a:spLocks noChangeArrowheads="1" noChangeShapeType="1" noTextEdit="1"/>
          </p:cNvSpPr>
          <p:nvPr/>
        </p:nvSpPr>
        <p:spPr bwMode="auto">
          <a:xfrm>
            <a:off x="487363" y="304800"/>
            <a:ext cx="2084387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kern="10">
                <a:solidFill>
                  <a:schemeClr val="bg1"/>
                </a:solidFill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IT Solution</a:t>
            </a:r>
            <a:endParaRPr lang="ko-KR" altLang="en-US" sz="3600" kern="10">
              <a:solidFill>
                <a:schemeClr val="bg1"/>
              </a:solidFill>
              <a:effectLst>
                <a:outerShdw dist="1796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grpSp>
        <p:nvGrpSpPr>
          <p:cNvPr id="19" name="Group 70"/>
          <p:cNvGrpSpPr>
            <a:grpSpLocks/>
          </p:cNvGrpSpPr>
          <p:nvPr/>
        </p:nvGrpSpPr>
        <p:grpSpPr bwMode="auto">
          <a:xfrm>
            <a:off x="3190875" y="4986338"/>
            <a:ext cx="2676525" cy="1674812"/>
            <a:chOff x="2010" y="3141"/>
            <a:chExt cx="1686" cy="1055"/>
          </a:xfrm>
        </p:grpSpPr>
        <p:pic>
          <p:nvPicPr>
            <p:cNvPr id="14347" name="Picture 26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" y="3912"/>
              <a:ext cx="168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27" descr="s_06_5"/>
            <p:cNvPicPr>
              <a:picLocks noChangeAspect="1" noChangeArrowheads="1"/>
            </p:cNvPicPr>
            <p:nvPr/>
          </p:nvPicPr>
          <p:blipFill>
            <a:blip r:embed="rId14">
              <a:lum bright="-12000" contrast="12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" y="3141"/>
              <a:ext cx="1016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28" descr="s_08_8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" y="3186"/>
              <a:ext cx="510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29" descr="na_77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3731"/>
              <a:ext cx="89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487363" y="304800"/>
            <a:ext cx="2212975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kern="10">
                <a:solidFill>
                  <a:schemeClr val="bg1"/>
                </a:solidFill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Main Customers</a:t>
            </a:r>
            <a:endParaRPr lang="ko-KR" altLang="en-US" sz="3600" kern="10">
              <a:solidFill>
                <a:schemeClr val="bg1"/>
              </a:solidFill>
              <a:effectLst>
                <a:outerShdw dist="1796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pic>
        <p:nvPicPr>
          <p:cNvPr id="53251" name="Picture 3" descr="268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857625"/>
            <a:ext cx="21336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삼성전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357313"/>
            <a:ext cx="1676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대덕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071938"/>
            <a:ext cx="2247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942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357813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9" descr="대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5286375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11" descr="켐트로닉스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5286375"/>
            <a:ext cx="2057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그림 11" descr="엠블런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428750"/>
            <a:ext cx="2524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그림 12" descr="Logo_kr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643063"/>
            <a:ext cx="29289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그림 13" descr="LG ElectronicsJPG다운로드_CMYK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857500"/>
            <a:ext cx="292893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12" descr="jdc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5786" y="2928934"/>
            <a:ext cx="2880320" cy="648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541" name="Picture 15" descr="C:\Documents and Settings\김연화\My Documents\My Pictures\제목 없음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000500"/>
            <a:ext cx="12858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6" descr="C:\Documents and Settings\김연화\My Documents\My Pictures\대우인터내셔널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000375"/>
            <a:ext cx="146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2514600"/>
            <a:ext cx="9144000" cy="1733550"/>
          </a:xfrm>
          <a:prstGeom prst="rect">
            <a:avLst/>
          </a:prstGeom>
          <a:solidFill>
            <a:srgbClr val="0000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 eaLnBrk="1" latinLnBrk="1" hangingPunct="1"/>
            <a:endParaRPr lang="ko-KR" altLang="en-US"/>
          </a:p>
        </p:txBody>
      </p:sp>
      <p:pic>
        <p:nvPicPr>
          <p:cNvPr id="47107" name="Picture 3" descr="0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733675"/>
            <a:ext cx="49720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AutoShape 4"/>
          <p:cNvSpPr>
            <a:spLocks noChangeArrowheads="1"/>
          </p:cNvSpPr>
          <p:nvPr/>
        </p:nvSpPr>
        <p:spPr bwMode="auto">
          <a:xfrm rot="-2690537">
            <a:off x="1752600" y="2684463"/>
            <a:ext cx="1358900" cy="1308100"/>
          </a:xfrm>
          <a:prstGeom prst="star4">
            <a:avLst>
              <a:gd name="adj" fmla="val 5412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2152650" y="2997200"/>
            <a:ext cx="785813" cy="784225"/>
          </a:xfrm>
          <a:prstGeom prst="star16">
            <a:avLst>
              <a:gd name="adj" fmla="val 22046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2655888" y="3100388"/>
            <a:ext cx="792162" cy="763587"/>
          </a:xfrm>
          <a:prstGeom prst="star4">
            <a:avLst>
              <a:gd name="adj" fmla="val 5412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 flipH="1">
            <a:off x="6183313" y="2933700"/>
            <a:ext cx="1081087" cy="1042988"/>
          </a:xfrm>
          <a:prstGeom prst="star4">
            <a:avLst>
              <a:gd name="adj" fmla="val 551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 rot="18909463" flipV="1">
            <a:off x="6326188" y="3013075"/>
            <a:ext cx="866775" cy="836613"/>
          </a:xfrm>
          <a:prstGeom prst="star4">
            <a:avLst>
              <a:gd name="adj" fmla="val 5481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0.46111 -0.00486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6" y="-2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-0.00046 L 0.39774 0.00278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16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0.46545 0.00255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4" y="11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33" dur="5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5" dur="5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37" dur="5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mph" presetSubtype="0" accel="50000" decel="5000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Rot by="10800000">
                                      <p:cBhvr>
                                        <p:cTn id="64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accel="50000" decel="5000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Rot by="-10800000">
                                      <p:cBhvr>
                                        <p:cTn id="66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53" presetClass="exit" presetSubtype="0" fill="hold" grpId="2" nodeType="withEffect">
                                  <p:stCondLst>
                                    <p:cond delay="4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3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0" fill="hold" grpId="2" nodeType="withEffect">
                                  <p:stCondLst>
                                    <p:cond delay="4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3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  <p:bldP spid="47108" grpId="1" animBg="1"/>
      <p:bldP spid="47108" grpId="2" animBg="1"/>
      <p:bldP spid="47108" grpId="3" animBg="1"/>
      <p:bldP spid="47109" grpId="0" animBg="1"/>
      <p:bldP spid="47109" grpId="1" animBg="1"/>
      <p:bldP spid="47109" grpId="2" animBg="1"/>
      <p:bldP spid="47109" grpId="3" animBg="1"/>
      <p:bldP spid="47110" grpId="0" animBg="1"/>
      <p:bldP spid="47110" grpId="1" animBg="1"/>
      <p:bldP spid="47110" grpId="2" animBg="1"/>
      <p:bldP spid="47110" grpId="3" animBg="1"/>
      <p:bldP spid="47111" grpId="0" animBg="1"/>
      <p:bldP spid="47111" grpId="1" animBg="1"/>
      <p:bldP spid="47111" grpId="2" animBg="1"/>
      <p:bldP spid="47112" grpId="0" animBg="1"/>
      <p:bldP spid="47112" grpId="1" animBg="1"/>
      <p:bldP spid="4711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663950" y="1228725"/>
            <a:ext cx="4972050" cy="1343025"/>
            <a:chOff x="2308" y="774"/>
            <a:chExt cx="3132" cy="846"/>
          </a:xfrm>
        </p:grpSpPr>
        <p:grpSp>
          <p:nvGrpSpPr>
            <p:cNvPr id="2066" name="Group 3"/>
            <p:cNvGrpSpPr>
              <a:grpSpLocks/>
            </p:cNvGrpSpPr>
            <p:nvPr/>
          </p:nvGrpSpPr>
          <p:grpSpPr bwMode="auto">
            <a:xfrm>
              <a:off x="2308" y="774"/>
              <a:ext cx="3132" cy="412"/>
              <a:chOff x="2064" y="436"/>
              <a:chExt cx="3265" cy="430"/>
            </a:xfrm>
          </p:grpSpPr>
          <p:sp>
            <p:nvSpPr>
              <p:cNvPr id="2068" name="AutoShape 4"/>
              <p:cNvSpPr>
                <a:spLocks noChangeArrowheads="1"/>
              </p:cNvSpPr>
              <p:nvPr/>
            </p:nvSpPr>
            <p:spPr bwMode="auto">
              <a:xfrm>
                <a:off x="2245" y="475"/>
                <a:ext cx="3084" cy="363"/>
              </a:xfrm>
              <a:prstGeom prst="roundRect">
                <a:avLst>
                  <a:gd name="adj" fmla="val 50000"/>
                </a:avLst>
              </a:prstGeom>
              <a:solidFill>
                <a:srgbClr val="1B3A5F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pic>
            <p:nvPicPr>
              <p:cNvPr id="2069" name="Picture 5" descr="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436"/>
                <a:ext cx="499" cy="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0" name="Text Box 6"/>
              <p:cNvSpPr txBox="1">
                <a:spLocks noChangeArrowheads="1"/>
              </p:cNvSpPr>
              <p:nvPr/>
            </p:nvSpPr>
            <p:spPr bwMode="auto">
              <a:xfrm>
                <a:off x="2242" y="485"/>
                <a:ext cx="229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r>
                  <a:rPr lang="en-US" altLang="ko-KR" sz="2200">
                    <a:solidFill>
                      <a:srgbClr val="214775"/>
                    </a:solidFill>
                  </a:rPr>
                  <a:t>1</a:t>
                </a:r>
              </a:p>
            </p:txBody>
          </p:sp>
          <p:sp>
            <p:nvSpPr>
              <p:cNvPr id="2071" name="Text Box 7"/>
              <p:cNvSpPr txBox="1">
                <a:spLocks noChangeArrowheads="1"/>
              </p:cNvSpPr>
              <p:nvPr/>
            </p:nvSpPr>
            <p:spPr bwMode="auto">
              <a:xfrm>
                <a:off x="2608" y="527"/>
                <a:ext cx="795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eaLnBrk="1" latinLnBrk="1" hangingPunct="1"/>
                <a:r>
                  <a:rPr lang="ko-KR" altLang="en-US" sz="2000">
                    <a:solidFill>
                      <a:schemeClr val="bg1"/>
                    </a:solidFill>
                  </a:rPr>
                  <a:t>회사소개</a:t>
                </a:r>
              </a:p>
            </p:txBody>
          </p:sp>
        </p:grpSp>
        <p:sp>
          <p:nvSpPr>
            <p:cNvPr id="2067" name="Text Box 23"/>
            <p:cNvSpPr txBox="1">
              <a:spLocks noChangeArrowheads="1"/>
            </p:cNvSpPr>
            <p:nvPr/>
          </p:nvSpPr>
          <p:spPr bwMode="auto">
            <a:xfrm>
              <a:off x="2873" y="1155"/>
              <a:ext cx="1086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latinLnBrk="1" hangingPunct="1"/>
              <a:r>
                <a:rPr lang="en-US" altLang="ko-KR" sz="1400"/>
                <a:t>- </a:t>
              </a:r>
              <a:r>
                <a:rPr lang="ko-KR" altLang="en-US" sz="1400"/>
                <a:t>회사연혁 및 소개</a:t>
              </a:r>
              <a:endParaRPr lang="en-US" altLang="ko-KR" sz="1400"/>
            </a:p>
            <a:p>
              <a:pPr eaLnBrk="1" latinLnBrk="1" hangingPunct="1">
                <a:buFontTx/>
                <a:buChar char="-"/>
              </a:pPr>
              <a:r>
                <a:rPr lang="en-US" altLang="ko-KR" sz="1400"/>
                <a:t> Global Standard</a:t>
              </a:r>
            </a:p>
            <a:p>
              <a:pPr eaLnBrk="1" latinLnBrk="1" hangingPunct="1">
                <a:buFontTx/>
                <a:buChar char="-"/>
              </a:pPr>
              <a:r>
                <a:rPr lang="ko-KR" altLang="en-US" sz="1400"/>
                <a:t> 사내조직도</a:t>
              </a:r>
              <a:endParaRPr lang="en-US" altLang="ko-KR" sz="1400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663950" y="2611439"/>
            <a:ext cx="4972050" cy="1158875"/>
            <a:chOff x="2308" y="1645"/>
            <a:chExt cx="3132" cy="730"/>
          </a:xfrm>
        </p:grpSpPr>
        <p:grpSp>
          <p:nvGrpSpPr>
            <p:cNvPr id="2060" name="Group 8"/>
            <p:cNvGrpSpPr>
              <a:grpSpLocks/>
            </p:cNvGrpSpPr>
            <p:nvPr/>
          </p:nvGrpSpPr>
          <p:grpSpPr bwMode="auto">
            <a:xfrm>
              <a:off x="2308" y="1645"/>
              <a:ext cx="3132" cy="412"/>
              <a:chOff x="2064" y="1192"/>
              <a:chExt cx="3265" cy="430"/>
            </a:xfrm>
          </p:grpSpPr>
          <p:sp>
            <p:nvSpPr>
              <p:cNvPr id="2062" name="AutoShape 9"/>
              <p:cNvSpPr>
                <a:spLocks noChangeArrowheads="1"/>
              </p:cNvSpPr>
              <p:nvPr/>
            </p:nvSpPr>
            <p:spPr bwMode="auto">
              <a:xfrm>
                <a:off x="2245" y="1231"/>
                <a:ext cx="3084" cy="363"/>
              </a:xfrm>
              <a:prstGeom prst="roundRect">
                <a:avLst>
                  <a:gd name="adj" fmla="val 50000"/>
                </a:avLst>
              </a:prstGeom>
              <a:solidFill>
                <a:srgbClr val="1B3A5F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pic>
            <p:nvPicPr>
              <p:cNvPr id="2063" name="Picture 10" descr="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1192"/>
                <a:ext cx="499" cy="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4" name="Text Box 11"/>
              <p:cNvSpPr txBox="1">
                <a:spLocks noChangeArrowheads="1"/>
              </p:cNvSpPr>
              <p:nvPr/>
            </p:nvSpPr>
            <p:spPr bwMode="auto">
              <a:xfrm>
                <a:off x="2242" y="1241"/>
                <a:ext cx="229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r>
                  <a:rPr lang="en-US" altLang="ko-KR" sz="2200">
                    <a:solidFill>
                      <a:srgbClr val="214775"/>
                    </a:solidFill>
                  </a:rPr>
                  <a:t>2</a:t>
                </a:r>
              </a:p>
            </p:txBody>
          </p:sp>
          <p:sp>
            <p:nvSpPr>
              <p:cNvPr id="2065" name="Text Box 12"/>
              <p:cNvSpPr txBox="1">
                <a:spLocks noChangeArrowheads="1"/>
              </p:cNvSpPr>
              <p:nvPr/>
            </p:nvSpPr>
            <p:spPr bwMode="auto">
              <a:xfrm>
                <a:off x="2608" y="1275"/>
                <a:ext cx="795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eaLnBrk="1" latinLnBrk="1" hangingPunct="1"/>
                <a:r>
                  <a:rPr lang="ko-KR" altLang="en-US" sz="2000">
                    <a:solidFill>
                      <a:schemeClr val="bg1"/>
                    </a:solidFill>
                  </a:rPr>
                  <a:t>사업분야</a:t>
                </a:r>
              </a:p>
            </p:txBody>
          </p:sp>
        </p:grpSp>
        <p:sp>
          <p:nvSpPr>
            <p:cNvPr id="2061" name="Text Box 24"/>
            <p:cNvSpPr txBox="1">
              <a:spLocks noChangeArrowheads="1"/>
            </p:cNvSpPr>
            <p:nvPr/>
          </p:nvSpPr>
          <p:spPr bwMode="auto">
            <a:xfrm>
              <a:off x="2873" y="2045"/>
              <a:ext cx="67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latinLnBrk="1" hangingPunct="1"/>
              <a:r>
                <a:rPr lang="en-US" altLang="ko-KR" sz="1400" dirty="0"/>
                <a:t>- </a:t>
              </a:r>
              <a:r>
                <a:rPr lang="ko-KR" altLang="en-US" sz="1400" dirty="0"/>
                <a:t>사업분야</a:t>
              </a:r>
            </a:p>
            <a:p>
              <a:pPr eaLnBrk="1" latinLnBrk="1" hangingPunct="1"/>
              <a:endParaRPr lang="ko-KR" altLang="en-US" sz="1400" dirty="0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3663950" y="4064000"/>
            <a:ext cx="4972050" cy="1611313"/>
            <a:chOff x="2308" y="2560"/>
            <a:chExt cx="3132" cy="1015"/>
          </a:xfrm>
        </p:grpSpPr>
        <p:grpSp>
          <p:nvGrpSpPr>
            <p:cNvPr id="2054" name="Group 13"/>
            <p:cNvGrpSpPr>
              <a:grpSpLocks/>
            </p:cNvGrpSpPr>
            <p:nvPr/>
          </p:nvGrpSpPr>
          <p:grpSpPr bwMode="auto">
            <a:xfrm>
              <a:off x="2308" y="2560"/>
              <a:ext cx="3132" cy="412"/>
              <a:chOff x="2064" y="1948"/>
              <a:chExt cx="3265" cy="430"/>
            </a:xfrm>
          </p:grpSpPr>
          <p:sp>
            <p:nvSpPr>
              <p:cNvPr id="2056" name="AutoShape 14"/>
              <p:cNvSpPr>
                <a:spLocks noChangeArrowheads="1"/>
              </p:cNvSpPr>
              <p:nvPr/>
            </p:nvSpPr>
            <p:spPr bwMode="auto">
              <a:xfrm>
                <a:off x="2245" y="1987"/>
                <a:ext cx="3084" cy="363"/>
              </a:xfrm>
              <a:prstGeom prst="roundRect">
                <a:avLst>
                  <a:gd name="adj" fmla="val 50000"/>
                </a:avLst>
              </a:prstGeom>
              <a:solidFill>
                <a:srgbClr val="1B3A5F">
                  <a:alpha val="5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endParaRPr lang="ko-KR" altLang="en-US"/>
              </a:p>
            </p:txBody>
          </p:sp>
          <p:pic>
            <p:nvPicPr>
              <p:cNvPr id="2057" name="Picture 15" descr="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1948"/>
                <a:ext cx="499" cy="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8" name="Text Box 16"/>
              <p:cNvSpPr txBox="1">
                <a:spLocks noChangeArrowheads="1"/>
              </p:cNvSpPr>
              <p:nvPr/>
            </p:nvSpPr>
            <p:spPr bwMode="auto">
              <a:xfrm>
                <a:off x="2242" y="1997"/>
                <a:ext cx="229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algn="ctr" eaLnBrk="1" latinLnBrk="1" hangingPunct="1"/>
                <a:r>
                  <a:rPr lang="en-US" altLang="ko-KR" sz="2200">
                    <a:solidFill>
                      <a:srgbClr val="214775"/>
                    </a:solidFill>
                  </a:rPr>
                  <a:t>3</a:t>
                </a:r>
              </a:p>
            </p:txBody>
          </p:sp>
          <p:sp>
            <p:nvSpPr>
              <p:cNvPr id="2059" name="Text Box 17"/>
              <p:cNvSpPr txBox="1">
                <a:spLocks noChangeArrowheads="1"/>
              </p:cNvSpPr>
              <p:nvPr/>
            </p:nvSpPr>
            <p:spPr bwMode="auto">
              <a:xfrm>
                <a:off x="2608" y="2031"/>
                <a:ext cx="1783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HY헤드라인M" pitchFamily="18" charset="-127"/>
                    <a:ea typeface="HY헤드라인M" pitchFamily="18" charset="-127"/>
                  </a:defRPr>
                </a:lvl9pPr>
              </a:lstStyle>
              <a:p>
                <a:pPr eaLnBrk="1" latinLnBrk="1" hangingPunct="1"/>
                <a:r>
                  <a:rPr lang="ko-KR" altLang="en-US" sz="2000">
                    <a:solidFill>
                      <a:schemeClr val="bg1"/>
                    </a:solidFill>
                  </a:rPr>
                  <a:t>물류혁신을 </a:t>
                </a:r>
                <a:r>
                  <a:rPr lang="en-US" altLang="ko-KR" sz="2000">
                    <a:solidFill>
                      <a:schemeClr val="bg1"/>
                    </a:solidFill>
                  </a:rPr>
                  <a:t>Infra</a:t>
                </a:r>
                <a:r>
                  <a:rPr lang="ko-KR" altLang="en-US" sz="2000">
                    <a:solidFill>
                      <a:schemeClr val="bg1"/>
                    </a:solidFill>
                  </a:rPr>
                  <a:t> 구축</a:t>
                </a:r>
              </a:p>
            </p:txBody>
          </p:sp>
        </p:grpSp>
        <p:sp>
          <p:nvSpPr>
            <p:cNvPr id="2055" name="Text Box 25"/>
            <p:cNvSpPr txBox="1">
              <a:spLocks noChangeArrowheads="1"/>
            </p:cNvSpPr>
            <p:nvPr/>
          </p:nvSpPr>
          <p:spPr bwMode="auto">
            <a:xfrm>
              <a:off x="2873" y="2974"/>
              <a:ext cx="935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latinLnBrk="1" hangingPunct="1">
                <a:buFontTx/>
                <a:buChar char="-"/>
              </a:pPr>
              <a:r>
                <a:rPr lang="ko-KR" altLang="en-US" sz="1400" dirty="0"/>
                <a:t> 국내지사 현황</a:t>
              </a:r>
              <a:endParaRPr lang="en-US" altLang="ko-KR" sz="1400" dirty="0"/>
            </a:p>
            <a:p>
              <a:pPr eaLnBrk="1" latinLnBrk="1" hangingPunct="1">
                <a:buFontTx/>
                <a:buChar char="-"/>
              </a:pPr>
              <a:r>
                <a:rPr lang="en-US" altLang="ko-KR" sz="1400" dirty="0"/>
                <a:t> </a:t>
              </a:r>
              <a:r>
                <a:rPr lang="ko-KR" altLang="en-US" sz="1400" dirty="0"/>
                <a:t>파트너 현황</a:t>
              </a:r>
              <a:endParaRPr lang="en-US" altLang="ko-KR" sz="1400" dirty="0"/>
            </a:p>
            <a:p>
              <a:pPr eaLnBrk="1" latinLnBrk="1" hangingPunct="1">
                <a:buFontTx/>
                <a:buChar char="-"/>
              </a:pPr>
              <a:r>
                <a:rPr lang="en-US" altLang="ko-KR" sz="1400" dirty="0"/>
                <a:t> IT </a:t>
              </a:r>
              <a:r>
                <a:rPr lang="en-US" altLang="ko-KR" sz="1400" dirty="0" smtClean="0"/>
                <a:t>Solution</a:t>
              </a:r>
              <a:endParaRPr lang="en-US" altLang="ko-KR" sz="1400" dirty="0"/>
            </a:p>
            <a:p>
              <a:pPr eaLnBrk="1" latinLnBrk="1" hangingPunct="1">
                <a:buFontTx/>
                <a:buChar char="-"/>
              </a:pPr>
              <a:r>
                <a:rPr lang="en-US" altLang="ko-KR" sz="1400" dirty="0"/>
                <a:t> AEO</a:t>
              </a:r>
              <a:r>
                <a:rPr lang="ko-KR" altLang="en-US" sz="1400" dirty="0"/>
                <a:t> 前과 後</a:t>
              </a:r>
            </a:p>
          </p:txBody>
        </p:sp>
      </p:grpSp>
      <p:pic>
        <p:nvPicPr>
          <p:cNvPr id="2053" name="Picture 31"/>
          <p:cNvPicPr>
            <a:picLocks noChangeAspect="1" noChangeArrowheads="1"/>
          </p:cNvPicPr>
          <p:nvPr/>
        </p:nvPicPr>
        <p:blipFill>
          <a:blip r:embed="rId4">
            <a:lum bright="6000"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444625"/>
            <a:ext cx="30257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87375" y="2466975"/>
            <a:ext cx="8208963" cy="1079500"/>
            <a:chOff x="370" y="1554"/>
            <a:chExt cx="5171" cy="680"/>
          </a:xfrm>
        </p:grpSpPr>
        <p:sp>
          <p:nvSpPr>
            <p:cNvPr id="3076" name="AutoShape 2"/>
            <p:cNvSpPr>
              <a:spLocks noChangeArrowheads="1"/>
            </p:cNvSpPr>
            <p:nvPr/>
          </p:nvSpPr>
          <p:spPr bwMode="auto">
            <a:xfrm>
              <a:off x="657" y="1616"/>
              <a:ext cx="4884" cy="574"/>
            </a:xfrm>
            <a:prstGeom prst="roundRect">
              <a:avLst>
                <a:gd name="adj" fmla="val 50000"/>
              </a:avLst>
            </a:prstGeom>
            <a:solidFill>
              <a:srgbClr val="1B3A5F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ctr" eaLnBrk="1" latinLnBrk="1" hangingPunct="1"/>
              <a:endParaRPr lang="ko-KR" altLang="en-US"/>
            </a:p>
          </p:txBody>
        </p:sp>
        <p:pic>
          <p:nvPicPr>
            <p:cNvPr id="3077" name="Picture 3" descr="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" y="1554"/>
              <a:ext cx="79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Text Box 4"/>
            <p:cNvSpPr txBox="1">
              <a:spLocks noChangeArrowheads="1"/>
            </p:cNvSpPr>
            <p:nvPr/>
          </p:nvSpPr>
          <p:spPr bwMode="auto">
            <a:xfrm>
              <a:off x="687" y="1641"/>
              <a:ext cx="27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ctr" eaLnBrk="1" latinLnBrk="1" hangingPunct="1"/>
              <a:r>
                <a:rPr lang="en-US" altLang="ko-KR" sz="3400">
                  <a:solidFill>
                    <a:srgbClr val="214775"/>
                  </a:solidFill>
                </a:rPr>
                <a:t>1</a:t>
              </a:r>
            </a:p>
          </p:txBody>
        </p:sp>
        <p:sp>
          <p:nvSpPr>
            <p:cNvPr id="3079" name="Text Box 5"/>
            <p:cNvSpPr txBox="1">
              <a:spLocks noChangeArrowheads="1"/>
            </p:cNvSpPr>
            <p:nvPr/>
          </p:nvSpPr>
          <p:spPr bwMode="auto">
            <a:xfrm>
              <a:off x="1710" y="1755"/>
              <a:ext cx="124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latinLnBrk="1" hangingPunct="1"/>
              <a:r>
                <a:rPr lang="ko-KR" altLang="en-US" sz="2800">
                  <a:solidFill>
                    <a:schemeClr val="bg1"/>
                  </a:solidFill>
                </a:rPr>
                <a:t>회 사 소 개</a:t>
              </a:r>
            </a:p>
          </p:txBody>
        </p:sp>
      </p:grp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867400" y="3644900"/>
            <a:ext cx="26082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latinLnBrk="1" hangingPunct="1"/>
            <a:r>
              <a:rPr lang="en-US" altLang="ko-KR" sz="2200"/>
              <a:t>- </a:t>
            </a:r>
            <a:r>
              <a:rPr lang="ko-KR" altLang="en-US" sz="2200"/>
              <a:t>회사연혁 및 소개</a:t>
            </a:r>
            <a:endParaRPr lang="en-US" altLang="ko-KR" sz="2200"/>
          </a:p>
          <a:p>
            <a:pPr eaLnBrk="1" latinLnBrk="1" hangingPunct="1"/>
            <a:r>
              <a:rPr lang="en-US" altLang="ko-KR" sz="2200"/>
              <a:t>- Global Standard</a:t>
            </a:r>
          </a:p>
          <a:p>
            <a:pPr eaLnBrk="1" latinLnBrk="1" hangingPunct="1"/>
            <a:r>
              <a:rPr lang="en-US" altLang="ko-KR" sz="2200"/>
              <a:t>- </a:t>
            </a:r>
            <a:r>
              <a:rPr lang="ko-KR" altLang="en-US" sz="2200"/>
              <a:t>사내조직도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2"/>
          <p:cNvSpPr>
            <a:spLocks noChangeArrowheads="1" noChangeShapeType="1" noTextEdit="1"/>
          </p:cNvSpPr>
          <p:nvPr/>
        </p:nvSpPr>
        <p:spPr bwMode="auto">
          <a:xfrm>
            <a:off x="487363" y="304800"/>
            <a:ext cx="2212975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kern="10">
                <a:solidFill>
                  <a:schemeClr val="bg1"/>
                </a:solidFill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  <a:latin typeface="HY헤드라인M"/>
                <a:ea typeface="HY헤드라인M"/>
              </a:rPr>
              <a:t>History &amp; Overview</a:t>
            </a:r>
            <a:endParaRPr lang="ko-KR" altLang="en-US" sz="3600" kern="10">
              <a:solidFill>
                <a:schemeClr val="bg1"/>
              </a:solidFill>
              <a:effectLst>
                <a:outerShdw dist="17961" dir="2700000" algn="ctr" rotWithShape="0">
                  <a:schemeClr val="tx1">
                    <a:alpha val="50000"/>
                  </a:schemeClr>
                </a:outerShdw>
              </a:effectLst>
              <a:latin typeface="HY헤드라인M"/>
              <a:ea typeface="HY헤드라인M"/>
            </a:endParaRPr>
          </a:p>
        </p:txBody>
      </p:sp>
      <p:grpSp>
        <p:nvGrpSpPr>
          <p:cNvPr id="4099" name="Group 16"/>
          <p:cNvGrpSpPr>
            <a:grpSpLocks/>
          </p:cNvGrpSpPr>
          <p:nvPr/>
        </p:nvGrpSpPr>
        <p:grpSpPr bwMode="auto">
          <a:xfrm>
            <a:off x="603250" y="1500188"/>
            <a:ext cx="3714750" cy="4857750"/>
            <a:chOff x="576" y="1850"/>
            <a:chExt cx="1446" cy="2080"/>
          </a:xfrm>
        </p:grpSpPr>
        <p:sp>
          <p:nvSpPr>
            <p:cNvPr id="4108" name="AutoShape 17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EC823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ctr" eaLnBrk="1" latinLnBrk="1" hangingPunct="1"/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4109" name="AutoShape 18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FFA76C"/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ctr" eaLnBrk="1" latinLnBrk="1" hangingPunct="1"/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4110" name="AutoShape 19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ctr" eaLnBrk="1" latinLnBrk="1" hangingPunct="1"/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4111" name="AutoShape 20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ctr" eaLnBrk="1" latinLnBrk="1" hangingPunct="1"/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4112" name="Text Box 21"/>
            <p:cNvSpPr txBox="1">
              <a:spLocks noChangeArrowheads="1"/>
            </p:cNvSpPr>
            <p:nvPr/>
          </p:nvSpPr>
          <p:spPr bwMode="gray">
            <a:xfrm>
              <a:off x="953" y="1850"/>
              <a:ext cx="63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ctr" eaLnBrk="1" latinLnBrk="1" hangingPunct="1"/>
              <a:r>
                <a:rPr lang="en-US" altLang="ko-KR" sz="2000">
                  <a:solidFill>
                    <a:schemeClr val="bg1"/>
                  </a:solidFill>
                  <a:latin typeface="Arial" charset="0"/>
                </a:rPr>
                <a:t>   </a:t>
              </a:r>
              <a:r>
                <a:rPr lang="ko-KR" altLang="en-US" sz="2000">
                  <a:solidFill>
                    <a:schemeClr val="bg1"/>
                  </a:solidFill>
                  <a:latin typeface="Arial" charset="0"/>
                </a:rPr>
                <a:t>회 사 연 혁</a:t>
              </a:r>
              <a:endParaRPr lang="ko-KR" altLang="ko-KR" sz="2000">
                <a:solidFill>
                  <a:schemeClr val="bg1"/>
                </a:solidFill>
              </a:endParaRPr>
            </a:p>
          </p:txBody>
        </p:sp>
      </p:grpSp>
      <p:sp>
        <p:nvSpPr>
          <p:cNvPr id="4100" name="Text Box 20"/>
          <p:cNvSpPr txBox="1">
            <a:spLocks noChangeArrowheads="1"/>
          </p:cNvSpPr>
          <p:nvPr/>
        </p:nvSpPr>
        <p:spPr bwMode="auto">
          <a:xfrm>
            <a:off x="714375" y="1785938"/>
            <a:ext cx="3784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latinLnBrk="1" hangingPunct="1">
              <a:lnSpc>
                <a:spcPct val="150000"/>
              </a:lnSpc>
            </a:pPr>
            <a:endParaRPr lang="en-US" altLang="ko-KR" sz="1400" b="1" dirty="0" smtClean="0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1994.09  </a:t>
            </a: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㈜</a:t>
            </a:r>
            <a:r>
              <a:rPr lang="ko-KR" altLang="en-US" sz="1400" b="1" dirty="0" err="1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렉스국제운송</a:t>
            </a: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 설립</a:t>
            </a:r>
            <a:r>
              <a:rPr lang="en-US" altLang="ko-KR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 </a:t>
            </a: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1994.10  </a:t>
            </a: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한국국제물류협회 가입</a:t>
            </a:r>
            <a:endParaRPr lang="en-US" altLang="ko-KR" sz="1400" b="1" dirty="0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1995.06  </a:t>
            </a: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복합운송 업무전산화 시스템 구축</a:t>
            </a:r>
            <a:endParaRPr lang="en-US" altLang="ko-KR" sz="1400" b="1" dirty="0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1999.07  </a:t>
            </a: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대한상공회의소 회원 가입</a:t>
            </a:r>
            <a:endParaRPr lang="en-US" altLang="ko-KR" sz="1400" b="1" dirty="0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1999.10  IATA CASS </a:t>
            </a: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회원 가입</a:t>
            </a:r>
            <a:endParaRPr lang="en-US" altLang="ko-KR" sz="1400" b="1" dirty="0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2001.06  Cargo tracing system </a:t>
            </a: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구축</a:t>
            </a:r>
            <a:endParaRPr lang="en-US" altLang="ko-KR" sz="1400" b="1" dirty="0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2006.03  </a:t>
            </a:r>
            <a:r>
              <a:rPr lang="ko-KR" altLang="en-US" sz="1400" b="1" dirty="0" smtClean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슬로바키아 사무소 설립</a:t>
            </a:r>
            <a:endParaRPr lang="en-US" altLang="ko-KR" sz="1400" b="1" dirty="0" smtClean="0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2007.04  </a:t>
            </a: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본사 사옥 구입</a:t>
            </a:r>
            <a:endParaRPr lang="en-US" altLang="ko-KR" sz="1400" b="1" dirty="0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2008.06  ISO9001:2008 </a:t>
            </a: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인증</a:t>
            </a:r>
            <a:endParaRPr lang="en-US" altLang="ko-KR" sz="1400" b="1" dirty="0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2011.03  </a:t>
            </a:r>
            <a:r>
              <a:rPr lang="en-US" altLang="ko-KR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AEO </a:t>
            </a: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인증취득</a:t>
            </a:r>
            <a:endParaRPr lang="en-US" altLang="ko-KR" sz="1400" b="1" dirty="0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</p:txBody>
      </p:sp>
      <p:grpSp>
        <p:nvGrpSpPr>
          <p:cNvPr id="4101" name="그룹 26"/>
          <p:cNvGrpSpPr>
            <a:grpSpLocks/>
          </p:cNvGrpSpPr>
          <p:nvPr/>
        </p:nvGrpSpPr>
        <p:grpSpPr bwMode="auto">
          <a:xfrm>
            <a:off x="4818063" y="1500188"/>
            <a:ext cx="3714750" cy="4857750"/>
            <a:chOff x="4714876" y="1145264"/>
            <a:chExt cx="2295525" cy="3296546"/>
          </a:xfrm>
        </p:grpSpPr>
        <p:sp>
          <p:nvSpPr>
            <p:cNvPr id="4103" name="AutoShape 5"/>
            <p:cNvSpPr>
              <a:spLocks noChangeArrowheads="1"/>
            </p:cNvSpPr>
            <p:nvPr/>
          </p:nvSpPr>
          <p:spPr bwMode="auto">
            <a:xfrm>
              <a:off x="4714876" y="1285860"/>
              <a:ext cx="2295525" cy="3155950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ctr" eaLnBrk="1" latinLnBrk="1" hangingPunct="1"/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4104" name="AutoShape 6"/>
            <p:cNvSpPr>
              <a:spLocks noChangeArrowheads="1"/>
            </p:cNvSpPr>
            <p:nvPr/>
          </p:nvSpPr>
          <p:spPr bwMode="gray">
            <a:xfrm>
              <a:off x="4948238" y="1147747"/>
              <a:ext cx="1863725" cy="28733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ctr" eaLnBrk="1" latinLnBrk="1" hangingPunct="1"/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4105" name="AutoShape 7"/>
            <p:cNvSpPr>
              <a:spLocks noChangeArrowheads="1"/>
            </p:cNvSpPr>
            <p:nvPr/>
          </p:nvSpPr>
          <p:spPr bwMode="auto">
            <a:xfrm flipH="1">
              <a:off x="6624638" y="1223947"/>
              <a:ext cx="73025" cy="144463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ctr" eaLnBrk="1" latinLnBrk="1" hangingPunct="1"/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4106" name="AutoShape 8"/>
            <p:cNvSpPr>
              <a:spLocks noChangeArrowheads="1"/>
            </p:cNvSpPr>
            <p:nvPr/>
          </p:nvSpPr>
          <p:spPr bwMode="auto">
            <a:xfrm flipH="1">
              <a:off x="5033963" y="1214422"/>
              <a:ext cx="71438" cy="144463"/>
            </a:xfrm>
            <a:prstGeom prst="octagon">
              <a:avLst>
                <a:gd name="adj" fmla="val 29287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ctr" eaLnBrk="1" latinLnBrk="1" hangingPunct="1"/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4107" name="Text Box 14"/>
            <p:cNvSpPr txBox="1">
              <a:spLocks noChangeArrowheads="1"/>
            </p:cNvSpPr>
            <p:nvPr/>
          </p:nvSpPr>
          <p:spPr bwMode="gray">
            <a:xfrm>
              <a:off x="5445722" y="1145264"/>
              <a:ext cx="866950" cy="31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ctr" eaLnBrk="1" latinLnBrk="1" hangingPunct="1"/>
              <a:r>
                <a:rPr lang="ko-KR" altLang="en-US" sz="2000">
                  <a:solidFill>
                    <a:schemeClr val="bg1"/>
                  </a:solidFill>
                  <a:latin typeface="Arial" charset="0"/>
                </a:rPr>
                <a:t>회 사 소 개</a:t>
              </a:r>
              <a:endParaRPr lang="ko-KR" altLang="ko-KR" sz="2000">
                <a:solidFill>
                  <a:schemeClr val="bg1"/>
                </a:solidFill>
              </a:endParaRPr>
            </a:p>
          </p:txBody>
        </p:sp>
      </p:grpSp>
      <p:sp>
        <p:nvSpPr>
          <p:cNvPr id="4102" name="Text Box 26"/>
          <p:cNvSpPr txBox="1">
            <a:spLocks noChangeArrowheads="1"/>
          </p:cNvSpPr>
          <p:nvPr/>
        </p:nvSpPr>
        <p:spPr bwMode="auto">
          <a:xfrm>
            <a:off x="5000625" y="2000250"/>
            <a:ext cx="34671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latinLnBrk="1" hangingPunct="1">
              <a:lnSpc>
                <a:spcPct val="150000"/>
              </a:lnSpc>
            </a:pP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회사명</a:t>
            </a:r>
            <a:r>
              <a:rPr lang="en-US" altLang="ko-KR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 : </a:t>
            </a: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㈜</a:t>
            </a:r>
            <a:r>
              <a:rPr lang="ko-KR" altLang="en-US" sz="1400" b="1" dirty="0" err="1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렉스국제운송</a:t>
            </a:r>
            <a:endParaRPr lang="en-US" altLang="ko-KR" sz="1400" b="1" dirty="0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주   소 </a:t>
            </a:r>
            <a:r>
              <a:rPr lang="en-US" altLang="ko-KR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서울 영등포구 </a:t>
            </a:r>
            <a:r>
              <a:rPr lang="ko-KR" altLang="en-US" sz="1400" b="1" dirty="0" err="1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경인로</a:t>
            </a: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775</a:t>
            </a: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번지</a:t>
            </a:r>
            <a:endParaRPr lang="en-US" altLang="ko-KR" sz="1400" b="1" dirty="0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            </a:t>
            </a: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에이스하이테크시티 </a:t>
            </a:r>
            <a:r>
              <a:rPr lang="en-US" altLang="ko-KR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동 </a:t>
            </a:r>
            <a:r>
              <a:rPr lang="en-US" altLang="ko-KR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1308</a:t>
            </a: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호</a:t>
            </a:r>
            <a:endParaRPr lang="en-US" altLang="ko-KR" sz="1400" b="1" dirty="0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사업자번호 </a:t>
            </a:r>
            <a:r>
              <a:rPr lang="en-US" altLang="ko-KR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: 105 – 81 – 66780</a:t>
            </a:r>
          </a:p>
          <a:p>
            <a:pPr eaLnBrk="1" latinLnBrk="1" hangingPunct="1">
              <a:lnSpc>
                <a:spcPct val="150000"/>
              </a:lnSpc>
            </a:pP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자본금</a:t>
            </a:r>
            <a:r>
              <a:rPr lang="en-US" altLang="ko-KR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 : 5</a:t>
            </a:r>
            <a:r>
              <a:rPr lang="ko-KR" altLang="en-US" sz="1400" b="1" dirty="0" err="1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억원정</a:t>
            </a:r>
            <a:endParaRPr lang="en-US" altLang="ko-KR" sz="1400" b="1" dirty="0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임직원 </a:t>
            </a:r>
            <a:r>
              <a:rPr lang="en-US" altLang="ko-KR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: </a:t>
            </a:r>
            <a:r>
              <a:rPr lang="en-US" altLang="ko-KR" sz="1400" b="1" dirty="0" smtClean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15</a:t>
            </a:r>
            <a:r>
              <a:rPr lang="ko-KR" altLang="en-US" sz="1400" b="1" dirty="0" smtClean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명</a:t>
            </a:r>
            <a:endParaRPr lang="en-US" altLang="ko-KR" sz="1400" b="1" dirty="0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대표이사 </a:t>
            </a:r>
            <a:r>
              <a:rPr lang="en-US" altLang="ko-KR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장희범</a:t>
            </a:r>
            <a:endParaRPr lang="en-US" altLang="ko-KR" sz="1400" b="1" dirty="0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ko-KR" altLang="en-US" sz="1400" b="1" dirty="0" err="1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설립년도</a:t>
            </a: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: 1994</a:t>
            </a: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년 </a:t>
            </a:r>
            <a:r>
              <a:rPr lang="en-US" altLang="ko-KR" sz="1400" b="1" dirty="0" smtClean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09</a:t>
            </a: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월</a:t>
            </a:r>
            <a:endParaRPr lang="en-US" altLang="ko-KR" sz="1400" b="1" dirty="0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ko-KR" altLang="en-US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연간매출 </a:t>
            </a:r>
            <a:r>
              <a:rPr lang="en-US" altLang="ko-KR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1400" b="1" dirty="0" smtClean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약 </a:t>
            </a:r>
            <a:r>
              <a:rPr lang="en-US" altLang="ko-KR" sz="1400" b="1" dirty="0" smtClean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40</a:t>
            </a:r>
            <a:r>
              <a:rPr lang="ko-KR" altLang="en-US" sz="1400" b="1" dirty="0" err="1" smtClean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억원</a:t>
            </a:r>
            <a:endParaRPr lang="en-US" altLang="ko-KR" sz="1400" b="1" dirty="0">
              <a:solidFill>
                <a:srgbClr val="000000"/>
              </a:solidFill>
              <a:latin typeface="돋움" pitchFamily="50" charset="-127"/>
              <a:ea typeface="돋움" pitchFamily="50" charset="-127"/>
            </a:endParaRP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Homepage : www.ril.co.kr</a:t>
            </a:r>
          </a:p>
          <a:p>
            <a:pPr eaLnBrk="1" latinLnBrk="1" hangingPunct="1">
              <a:lnSpc>
                <a:spcPct val="150000"/>
              </a:lnSpc>
            </a:pPr>
            <a:r>
              <a:rPr lang="en-US" altLang="ko-KR" sz="1400" b="1" dirty="0">
                <a:solidFill>
                  <a:srgbClr val="000000"/>
                </a:solidFill>
                <a:latin typeface="돋움" pitchFamily="50" charset="-127"/>
                <a:ea typeface="돋움" pitchFamily="50" charset="-127"/>
              </a:rPr>
              <a:t>E-mail : rex@ril.co.kr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85750" y="428625"/>
            <a:ext cx="2773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/>
            <a:r>
              <a:rPr lang="en-US" altLang="ko-KR">
                <a:solidFill>
                  <a:srgbClr val="5007A1"/>
                </a:solidFill>
                <a:latin typeface="Verdana" pitchFamily="34" charset="0"/>
                <a:ea typeface="휴먼모음T" pitchFamily="18" charset="-127"/>
                <a:cs typeface="Arial" charset="0"/>
              </a:rPr>
              <a:t> </a:t>
            </a:r>
            <a:r>
              <a:rPr lang="en-US" altLang="ko-KR">
                <a:solidFill>
                  <a:schemeClr val="bg1"/>
                </a:solidFill>
                <a:latin typeface="HY각헤드라인M" pitchFamily="18" charset="-127"/>
                <a:ea typeface="HY각헤드라인M" pitchFamily="18" charset="-127"/>
                <a:cs typeface="Arial" charset="0"/>
              </a:rPr>
              <a:t>Global  Standard </a:t>
            </a:r>
          </a:p>
        </p:txBody>
      </p:sp>
      <p:sp>
        <p:nvSpPr>
          <p:cNvPr id="5123" name="AutoShape 6"/>
          <p:cNvSpPr>
            <a:spLocks noChangeArrowheads="1"/>
          </p:cNvSpPr>
          <p:nvPr/>
        </p:nvSpPr>
        <p:spPr bwMode="gray">
          <a:xfrm>
            <a:off x="857250" y="2143125"/>
            <a:ext cx="3429000" cy="3857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C9E4FF"/>
              </a:gs>
            </a:gsLst>
            <a:lin ang="2700000" scaled="1"/>
          </a:gradFill>
          <a:ln w="38100">
            <a:solidFill>
              <a:srgbClr val="969696"/>
            </a:solidFill>
            <a:round/>
            <a:headEnd/>
            <a:tailEnd/>
          </a:ln>
          <a:effectLst>
            <a:outerShdw dist="9158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/>
            <a:endParaRPr lang="ko-KR" altLang="ko-KR" dirty="0">
              <a:latin typeface="Times New Roman" pitchFamily="18" charset="0"/>
            </a:endParaRPr>
          </a:p>
        </p:txBody>
      </p:sp>
      <p:sp>
        <p:nvSpPr>
          <p:cNvPr id="5124" name="Freeform 9"/>
          <p:cNvSpPr>
            <a:spLocks/>
          </p:cNvSpPr>
          <p:nvPr/>
        </p:nvSpPr>
        <p:spPr bwMode="gray">
          <a:xfrm rot="-7885372">
            <a:off x="2197894" y="1583531"/>
            <a:ext cx="946150" cy="763588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99CC"/>
              </a:gs>
              <a:gs pos="100000">
                <a:srgbClr val="AEDFE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/>
          <a:p>
            <a:endParaRPr lang="ko-KR" altLang="en-US"/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gray">
          <a:xfrm>
            <a:off x="4929188" y="2143125"/>
            <a:ext cx="3071812" cy="3857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9EF2CC"/>
              </a:gs>
            </a:gsLst>
            <a:lin ang="2700000" scaled="1"/>
          </a:gradFill>
          <a:ln w="38100">
            <a:solidFill>
              <a:srgbClr val="969696"/>
            </a:solidFill>
            <a:round/>
            <a:headEnd/>
            <a:tailEnd/>
          </a:ln>
          <a:effectLst>
            <a:outerShdw dist="9158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/>
            <a:endParaRPr lang="ko-KR" altLang="ko-KR">
              <a:latin typeface="Times New Roman" pitchFamily="18" charset="0"/>
            </a:endParaRPr>
          </a:p>
        </p:txBody>
      </p:sp>
      <p:sp>
        <p:nvSpPr>
          <p:cNvPr id="5126" name="Freeform 9"/>
          <p:cNvSpPr>
            <a:spLocks/>
          </p:cNvSpPr>
          <p:nvPr/>
        </p:nvSpPr>
        <p:spPr bwMode="gray">
          <a:xfrm rot="-7885372">
            <a:off x="5872163" y="1635125"/>
            <a:ext cx="1066800" cy="711200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99CC"/>
              </a:gs>
              <a:gs pos="100000">
                <a:srgbClr val="AEDFE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5214942" y="1214422"/>
            <a:ext cx="2428892" cy="490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r"/>
            </a:scene3d>
            <a:sp3d extrusionH="163500" prstMaterial="legacyMatte">
              <a:extrusionClr>
                <a:srgbClr val="9DB77D"/>
              </a:extrusionClr>
            </a:sp3d>
          </a:bodyPr>
          <a:lstStyle/>
          <a:p>
            <a:pPr algn="ctr" eaLnBrk="1" latinLnBrk="1" hangingPunct="1">
              <a:defRPr/>
            </a:pPr>
            <a:r>
              <a:rPr lang="en-US" altLang="ko-KR" sz="3200" kern="10" spc="-16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Arial Black" pitchFamily="34" charset="0"/>
                <a:ea typeface="굴림" pitchFamily="50" charset="-127"/>
              </a:rPr>
              <a:t>ISO</a:t>
            </a:r>
            <a:r>
              <a:rPr lang="en-US" altLang="ko-KR" sz="3200" kern="10" spc="-16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Lucida Fax"/>
                <a:ea typeface="굴림" pitchFamily="50" charset="-127"/>
              </a:rPr>
              <a:t> </a:t>
            </a:r>
            <a:r>
              <a:rPr lang="en-US" altLang="ko-KR" sz="3200" kern="10" spc="-16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Arial Black" pitchFamily="34" charset="0"/>
                <a:ea typeface="굴림" pitchFamily="50" charset="-127"/>
              </a:rPr>
              <a:t>9001:2008 </a:t>
            </a:r>
            <a:r>
              <a:rPr lang="ko-KR" altLang="en-US" sz="3200" kern="10" spc="-16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Arial Black" pitchFamily="34" charset="0"/>
                <a:ea typeface="굴림" pitchFamily="50" charset="-127"/>
              </a:rPr>
              <a:t>등록증</a:t>
            </a:r>
          </a:p>
        </p:txBody>
      </p:sp>
      <p:pic>
        <p:nvPicPr>
          <p:cNvPr id="5128" name="그림 11" descr="20100810172906085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85" y="2348881"/>
            <a:ext cx="251186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" descr="C:\DOCUME~1\김연화\LOCALS~1\Temp\Hnc\BinData\EMB00000adc201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85875"/>
            <a:ext cx="10318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WordArt 15"/>
          <p:cNvSpPr>
            <a:spLocks noChangeArrowheads="1" noChangeShapeType="1" noTextEdit="1"/>
          </p:cNvSpPr>
          <p:nvPr/>
        </p:nvSpPr>
        <p:spPr bwMode="auto">
          <a:xfrm>
            <a:off x="2357438" y="1357313"/>
            <a:ext cx="1000125" cy="347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r"/>
            </a:scene3d>
            <a:sp3d extrusionH="163500" prstMaterial="legacyMatte">
              <a:extrusionClr>
                <a:srgbClr val="9DB77D"/>
              </a:extrusionClr>
            </a:sp3d>
          </a:bodyPr>
          <a:lstStyle/>
          <a:p>
            <a:pPr algn="ctr"/>
            <a:r>
              <a:rPr lang="ko-KR" altLang="en-US" sz="3200" kern="10" spc="-16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굴림"/>
                <a:ea typeface="굴림"/>
              </a:rPr>
              <a:t>인증서</a:t>
            </a: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prstShdw prst="shdw12">
              <a:srgbClr val="FFFFFF">
                <a:gamma/>
                <a:shade val="60000"/>
                <a:invGamma/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bg2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/>
            </a:r>
            <a:br>
              <a: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</a:br>
            <a:r>
              <a: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>5 days remaining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  <a:t/>
            </a:r>
            <a:br>
              <a:rPr kumimoji="1" lang="ko-KR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Y헤드라인M" pitchFamily="18" charset="-127"/>
                <a:ea typeface="HY헤드라인M" pitchFamily="18" charset="-127"/>
              </a:rPr>
            </a:b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136795"/>
              </p:ext>
            </p:extLst>
          </p:nvPr>
        </p:nvGraphicFramePr>
        <p:xfrm>
          <a:off x="1285571" y="2251805"/>
          <a:ext cx="2572358" cy="364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Acrobat Document" r:id="rId5" imgW="5667119" imgH="8019810" progId="AcroExch.Document.DC">
                  <p:embed/>
                </p:oleObj>
              </mc:Choice>
              <mc:Fallback>
                <p:oleObj name="Acrobat Document" r:id="rId5" imgW="5667119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5571" y="2251805"/>
                        <a:ext cx="2572358" cy="364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487363" y="304800"/>
            <a:ext cx="2212975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latinLnBrk="1" hangingPunct="1">
              <a:defRPr/>
            </a:pPr>
            <a:r>
              <a:rPr lang="en-US" altLang="ko-KR" sz="3600" kern="10" dirty="0">
                <a:solidFill>
                  <a:schemeClr val="bg1"/>
                </a:solidFill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</a:rPr>
              <a:t>AEO</a:t>
            </a:r>
            <a:r>
              <a:rPr lang="ko-KR" altLang="en-US" sz="3600" kern="10" dirty="0">
                <a:solidFill>
                  <a:schemeClr val="bg1"/>
                </a:solidFill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</a:rPr>
              <a:t>공인 前과 後</a:t>
            </a:r>
          </a:p>
        </p:txBody>
      </p:sp>
      <p:sp>
        <p:nvSpPr>
          <p:cNvPr id="15" name="Rectangle 80"/>
          <p:cNvSpPr>
            <a:spLocks noChangeArrowheads="1"/>
          </p:cNvSpPr>
          <p:nvPr/>
        </p:nvSpPr>
        <p:spPr bwMode="auto">
          <a:xfrm>
            <a:off x="333375" y="1412875"/>
            <a:ext cx="4103688" cy="623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/>
          <a:lstStyle/>
          <a:p>
            <a:pPr eaLnBrk="1" latinLnBrk="1" hangingPunct="1">
              <a:defRPr/>
            </a:pPr>
            <a:endParaRPr kumimoji="0" lang="en-US" altLang="ko-KR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defRPr/>
            </a:pPr>
            <a:r>
              <a:rPr kumimoji="0"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법규준수도 점수 및 수출입 오류에 대한 무관심</a:t>
            </a:r>
            <a:endParaRPr kumimoji="0" lang="en-US" altLang="ko-KR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defRPr/>
            </a:pPr>
            <a:r>
              <a:rPr kumimoji="0"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(</a:t>
            </a:r>
            <a:r>
              <a:rPr kumimoji="0"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수출입정정에 대한 무관심</a:t>
            </a:r>
            <a:r>
              <a:rPr kumimoji="0"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0"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eaLnBrk="1" latinLnBrk="1" hangingPunct="1">
              <a:defRPr/>
            </a:pPr>
            <a:endParaRPr kumimoji="0" lang="ko-KR" altLang="en-US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Rectangle 81"/>
          <p:cNvSpPr>
            <a:spLocks noChangeArrowheads="1"/>
          </p:cNvSpPr>
          <p:nvPr/>
        </p:nvSpPr>
        <p:spPr bwMode="auto">
          <a:xfrm>
            <a:off x="333375" y="2205038"/>
            <a:ext cx="4103688" cy="623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0"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사내에 존재하는 위험에 대한 인식 부재</a:t>
            </a:r>
            <a:endParaRPr kumimoji="0" lang="en-US" altLang="ko-KR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defRPr/>
            </a:pPr>
            <a:r>
              <a:rPr kumimoji="0"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(</a:t>
            </a:r>
            <a:r>
              <a:rPr kumimoji="0"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각자인지</a:t>
            </a:r>
            <a:r>
              <a:rPr kumimoji="0" lang="en-US" altLang="ko-KR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0"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en-US" altLang="ko-KR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Rectangle 82"/>
          <p:cNvSpPr>
            <a:spLocks noChangeArrowheads="1"/>
          </p:cNvSpPr>
          <p:nvPr/>
        </p:nvSpPr>
        <p:spPr bwMode="auto">
          <a:xfrm>
            <a:off x="333375" y="2997200"/>
            <a:ext cx="4103688" cy="7239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0"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 수출입관련 교육 부재 </a:t>
            </a:r>
          </a:p>
        </p:txBody>
      </p:sp>
      <p:sp>
        <p:nvSpPr>
          <p:cNvPr id="18" name="Rectangle 83"/>
          <p:cNvSpPr>
            <a:spLocks noChangeArrowheads="1"/>
          </p:cNvSpPr>
          <p:nvPr/>
        </p:nvSpPr>
        <p:spPr bwMode="auto">
          <a:xfrm>
            <a:off x="333375" y="3860800"/>
            <a:ext cx="4103688" cy="625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0"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 수출입관련 자료 보관에 대한 무관심 </a:t>
            </a:r>
          </a:p>
        </p:txBody>
      </p:sp>
      <p:sp>
        <p:nvSpPr>
          <p:cNvPr id="19" name="Rectangle 84"/>
          <p:cNvSpPr>
            <a:spLocks noChangeArrowheads="1"/>
          </p:cNvSpPr>
          <p:nvPr/>
        </p:nvSpPr>
        <p:spPr bwMode="auto">
          <a:xfrm>
            <a:off x="333375" y="4652963"/>
            <a:ext cx="4103688" cy="625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0"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 수출입관련 절차서 전무</a:t>
            </a:r>
            <a:endParaRPr kumimoji="0" lang="en-US" altLang="ko-KR" sz="14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Rectangle 80"/>
          <p:cNvSpPr>
            <a:spLocks noChangeArrowheads="1"/>
          </p:cNvSpPr>
          <p:nvPr/>
        </p:nvSpPr>
        <p:spPr bwMode="auto">
          <a:xfrm>
            <a:off x="4789488" y="1436688"/>
            <a:ext cx="4103687" cy="625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/>
          <a:lstStyle/>
          <a:p>
            <a:pPr eaLnBrk="1" latinLnBrk="1" hangingPunct="1">
              <a:defRPr/>
            </a:pPr>
            <a:endParaRPr kumimoji="0" lang="en-US" altLang="ko-KR" sz="140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defRPr/>
            </a:pPr>
            <a:r>
              <a:rPr kumimoji="0" lang="ko-KR" altLang="en-US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①매월 관세청에서 수신되는 오류 분석</a:t>
            </a:r>
            <a:r>
              <a:rPr kumimoji="0" lang="en-US" altLang="ko-KR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kumimoji="0" lang="ko-KR" altLang="en-US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대책 및</a:t>
            </a:r>
            <a:endParaRPr kumimoji="0" lang="en-US" altLang="ko-KR" sz="140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defRPr/>
            </a:pPr>
            <a:r>
              <a:rPr kumimoji="0" lang="en-US" altLang="ko-KR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kumimoji="0" lang="ko-KR" altLang="en-US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업체안내</a:t>
            </a:r>
            <a:r>
              <a:rPr kumimoji="0" lang="en-US" altLang="ko-KR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화주오류</a:t>
            </a:r>
            <a:r>
              <a:rPr kumimoji="0" lang="en-US" altLang="ko-KR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  <a:r>
              <a:rPr kumimoji="0" lang="ko-KR" altLang="en-US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관세사오류</a:t>
            </a:r>
            <a:r>
              <a:rPr kumimoji="0" lang="en-US" altLang="ko-KR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kumimoji="0" lang="ko-KR" altLang="en-US" sz="140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defRPr/>
            </a:pPr>
            <a:endParaRPr kumimoji="0" lang="ko-KR" altLang="en-US" sz="140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Rectangle 81"/>
          <p:cNvSpPr>
            <a:spLocks noChangeArrowheads="1"/>
          </p:cNvSpPr>
          <p:nvPr/>
        </p:nvSpPr>
        <p:spPr bwMode="auto">
          <a:xfrm>
            <a:off x="4789488" y="2228850"/>
            <a:ext cx="4103687" cy="623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0" lang="ko-KR" altLang="en-US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사내에 존재하는 위험요소를 파악하고 평가</a:t>
            </a:r>
            <a:r>
              <a:rPr kumimoji="0" lang="en-US" altLang="ko-KR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eaLnBrk="1" latinLnBrk="1" hangingPunct="1">
              <a:defRPr/>
            </a:pPr>
            <a:r>
              <a:rPr kumimoji="0" lang="en-US" altLang="ko-KR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kumimoji="0" lang="ko-KR" altLang="en-US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</a:t>
            </a:r>
            <a:r>
              <a:rPr kumimoji="0" lang="en-US" altLang="ko-KR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kumimoji="0" lang="ko-KR" altLang="en-US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치유</a:t>
            </a:r>
            <a:r>
              <a:rPr kumimoji="0" lang="en-US" altLang="ko-KR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하여 체질 변화</a:t>
            </a:r>
            <a:r>
              <a:rPr kumimoji="0" lang="en-US" altLang="ko-KR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전사 동참</a:t>
            </a:r>
            <a:r>
              <a:rPr kumimoji="0" lang="en-US" altLang="ko-KR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22" name="Rectangle 82"/>
          <p:cNvSpPr>
            <a:spLocks noChangeArrowheads="1"/>
          </p:cNvSpPr>
          <p:nvPr/>
        </p:nvSpPr>
        <p:spPr bwMode="auto">
          <a:xfrm>
            <a:off x="4789488" y="3021013"/>
            <a:ext cx="4103687" cy="7000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0" lang="ko-KR" altLang="en-US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 수출입관련에 대한 교육 실시</a:t>
            </a:r>
            <a:endParaRPr kumimoji="0" lang="en-US" altLang="ko-KR" sz="140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defRPr/>
            </a:pPr>
            <a:r>
              <a:rPr kumimoji="0" lang="en-US" altLang="ko-KR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(1)</a:t>
            </a:r>
            <a:r>
              <a:rPr kumimoji="0" lang="ko-KR" altLang="en-US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관세행정발전프로그램</a:t>
            </a:r>
            <a:endParaRPr kumimoji="0" lang="en-US" altLang="ko-KR" sz="140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defRPr/>
            </a:pPr>
            <a:r>
              <a:rPr kumimoji="0" lang="en-US" altLang="ko-KR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(2)</a:t>
            </a:r>
            <a:r>
              <a:rPr kumimoji="0" lang="ko-KR" altLang="en-US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관세관련 자격증 취득 독려 등 </a:t>
            </a:r>
          </a:p>
        </p:txBody>
      </p:sp>
      <p:sp>
        <p:nvSpPr>
          <p:cNvPr id="23" name="Rectangle 83"/>
          <p:cNvSpPr>
            <a:spLocks noChangeArrowheads="1"/>
          </p:cNvSpPr>
          <p:nvPr/>
        </p:nvSpPr>
        <p:spPr bwMode="auto">
          <a:xfrm>
            <a:off x="4789488" y="3884613"/>
            <a:ext cx="4103687" cy="625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0" lang="ko-KR" altLang="en-US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 수출입관련 서류별 보관기간에 대한 이해 및  </a:t>
            </a:r>
          </a:p>
          <a:p>
            <a:pPr eaLnBrk="1" latinLnBrk="1" hangingPunct="1">
              <a:defRPr/>
            </a:pPr>
            <a:r>
              <a:rPr kumimoji="0" lang="ko-KR" altLang="en-US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수출입관련 자료의 안전한 보관 인지</a:t>
            </a:r>
          </a:p>
        </p:txBody>
      </p:sp>
      <p:sp>
        <p:nvSpPr>
          <p:cNvPr id="24" name="Rectangle 84"/>
          <p:cNvSpPr>
            <a:spLocks noChangeArrowheads="1"/>
          </p:cNvSpPr>
          <p:nvPr/>
        </p:nvSpPr>
        <p:spPr bwMode="auto">
          <a:xfrm>
            <a:off x="4789488" y="4676775"/>
            <a:ext cx="4103687" cy="625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/>
          <a:lstStyle/>
          <a:p>
            <a:pPr eaLnBrk="1" latinLnBrk="1" hangingPunct="1">
              <a:defRPr/>
            </a:pPr>
            <a:r>
              <a:rPr kumimoji="0" lang="ko-KR" altLang="en-US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⑤ 수출입관련 절차서 수립</a:t>
            </a:r>
            <a:r>
              <a:rPr kumimoji="0" lang="en-US" altLang="ko-KR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직원업무 향상</a:t>
            </a:r>
            <a:r>
              <a:rPr kumimoji="0" lang="en-US" altLang="ko-KR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대체</a:t>
            </a:r>
            <a:endParaRPr kumimoji="0" lang="en-US" altLang="ko-KR" sz="140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>
              <a:defRPr/>
            </a:pPr>
            <a:r>
              <a:rPr kumimoji="0" lang="en-US" altLang="ko-KR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kumimoji="0" lang="ko-KR" altLang="en-US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업무수행가능 및 수출입업무에 대한 오류감소</a:t>
            </a:r>
            <a:r>
              <a:rPr kumimoji="0" lang="en-US" altLang="ko-KR" sz="1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25" name="Rectangle 71" descr="-"/>
          <p:cNvSpPr>
            <a:spLocks noChangeArrowheads="1"/>
          </p:cNvSpPr>
          <p:nvPr/>
        </p:nvSpPr>
        <p:spPr bwMode="auto">
          <a:xfrm>
            <a:off x="1116013" y="908050"/>
            <a:ext cx="2503487" cy="4333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kumimoji="0" lang="en-US" altLang="ko-K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Before</a:t>
            </a:r>
            <a:endParaRPr kumimoji="0" lang="en-US" altLang="ko-KR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Rectangle 72" descr="-"/>
          <p:cNvSpPr>
            <a:spLocks noChangeArrowheads="1"/>
          </p:cNvSpPr>
          <p:nvPr/>
        </p:nvSpPr>
        <p:spPr bwMode="auto">
          <a:xfrm>
            <a:off x="5564188" y="908050"/>
            <a:ext cx="2503487" cy="4333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kumimoji="0" lang="en-US" altLang="ko-K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After</a:t>
            </a:r>
            <a:endParaRPr kumimoji="0" lang="ko-KR" alt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59" name="TextBox 26"/>
          <p:cNvSpPr txBox="1">
            <a:spLocks noChangeArrowheads="1"/>
          </p:cNvSpPr>
          <p:nvPr/>
        </p:nvSpPr>
        <p:spPr bwMode="auto">
          <a:xfrm>
            <a:off x="874713" y="5589588"/>
            <a:ext cx="8269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r>
              <a:rPr lang="ko-KR" altLang="ko-KR" sz="2000" b="1">
                <a:latin typeface="맑은 고딕" pitchFamily="50" charset="-127"/>
                <a:ea typeface="맑은 고딕" pitchFamily="50" charset="-127"/>
              </a:rPr>
              <a:t>상생과 동반성장의 일환으로 당사와 관련된 물류당사자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ko-KR" sz="2000" b="1">
                <a:latin typeface="맑은 고딕" pitchFamily="50" charset="-127"/>
                <a:ea typeface="맑은 고딕" pitchFamily="50" charset="-127"/>
              </a:rPr>
              <a:t>화주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2000" b="1">
                <a:latin typeface="맑은 고딕" pitchFamily="50" charset="-127"/>
                <a:ea typeface="맑은 고딕" pitchFamily="50" charset="-127"/>
              </a:rPr>
              <a:t>관세사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2000" b="1">
                <a:latin typeface="맑은 고딕" pitchFamily="50" charset="-127"/>
                <a:ea typeface="맑은 고딕" pitchFamily="50" charset="-127"/>
              </a:rPr>
              <a:t>포워더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ko-KR" sz="2000" b="1">
                <a:latin typeface="맑은 고딕" pitchFamily="50" charset="-127"/>
                <a:ea typeface="맑은 고딕" pitchFamily="50" charset="-127"/>
              </a:rPr>
              <a:t>운송사 등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ko-KR" sz="2000" b="1">
                <a:latin typeface="맑은 고딕" pitchFamily="50" charset="-127"/>
                <a:ea typeface="맑은 고딕" pitchFamily="50" charset="-127"/>
              </a:rPr>
              <a:t>및 협력사의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 AEO </a:t>
            </a:r>
            <a:r>
              <a:rPr lang="ko-KR" altLang="ko-KR" sz="2000" b="1">
                <a:latin typeface="맑은 고딕" pitchFamily="50" charset="-127"/>
                <a:ea typeface="맑은 고딕" pitchFamily="50" charset="-127"/>
              </a:rPr>
              <a:t>인증 유도 및 지속적인 교육</a:t>
            </a:r>
          </a:p>
        </p:txBody>
      </p:sp>
      <p:sp>
        <p:nvSpPr>
          <p:cNvPr id="2" name="Striped Right Arrow 1"/>
          <p:cNvSpPr/>
          <p:nvPr/>
        </p:nvSpPr>
        <p:spPr bwMode="auto">
          <a:xfrm>
            <a:off x="395288" y="5589588"/>
            <a:ext cx="479425" cy="719137"/>
          </a:xfrm>
          <a:prstGeom prst="stripedRightArrow">
            <a:avLst/>
          </a:pr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latinLnBrk="1" hangingPunct="1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85750" y="428625"/>
            <a:ext cx="2773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/>
            <a:r>
              <a:rPr lang="en-US" altLang="ko-KR">
                <a:solidFill>
                  <a:srgbClr val="5007A1"/>
                </a:solidFill>
                <a:latin typeface="Verdana" pitchFamily="34" charset="0"/>
                <a:ea typeface="휴먼모음T" pitchFamily="18" charset="-127"/>
                <a:cs typeface="Arial" charset="0"/>
              </a:rPr>
              <a:t> </a:t>
            </a:r>
            <a:r>
              <a:rPr lang="en-US" altLang="ko-KR">
                <a:solidFill>
                  <a:schemeClr val="bg1"/>
                </a:solidFill>
                <a:latin typeface="HY각헤드라인M" pitchFamily="18" charset="-127"/>
                <a:ea typeface="HY각헤드라인M" pitchFamily="18" charset="-127"/>
                <a:cs typeface="Arial" charset="0"/>
              </a:rPr>
              <a:t>Global  Standard </a:t>
            </a:r>
          </a:p>
        </p:txBody>
      </p:sp>
      <p:sp>
        <p:nvSpPr>
          <p:cNvPr id="7171" name="AutoShape 6"/>
          <p:cNvSpPr>
            <a:spLocks noChangeArrowheads="1"/>
          </p:cNvSpPr>
          <p:nvPr/>
        </p:nvSpPr>
        <p:spPr bwMode="gray">
          <a:xfrm>
            <a:off x="857250" y="2143125"/>
            <a:ext cx="3429000" cy="3857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C9E4FF"/>
              </a:gs>
            </a:gsLst>
            <a:lin ang="2700000" scaled="1"/>
          </a:gradFill>
          <a:ln w="38100">
            <a:solidFill>
              <a:srgbClr val="969696"/>
            </a:solidFill>
            <a:round/>
            <a:headEnd/>
            <a:tailEnd/>
          </a:ln>
          <a:effectLst>
            <a:outerShdw dist="9158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/>
            <a:endParaRPr lang="ko-KR" altLang="ko-KR">
              <a:latin typeface="Times New Roman" pitchFamily="18" charset="0"/>
            </a:endParaRPr>
          </a:p>
        </p:txBody>
      </p:sp>
      <p:sp>
        <p:nvSpPr>
          <p:cNvPr id="7172" name="Freeform 9"/>
          <p:cNvSpPr>
            <a:spLocks/>
          </p:cNvSpPr>
          <p:nvPr/>
        </p:nvSpPr>
        <p:spPr bwMode="gray">
          <a:xfrm rot="-7885372">
            <a:off x="2197894" y="1583531"/>
            <a:ext cx="946150" cy="763588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99CC"/>
              </a:gs>
              <a:gs pos="100000">
                <a:srgbClr val="AEDFE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/>
          <a:lstStyle/>
          <a:p>
            <a:endParaRPr lang="ko-KR" altLang="en-US"/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gray">
          <a:xfrm>
            <a:off x="4929188" y="2143125"/>
            <a:ext cx="3071812" cy="3857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9EF2CC"/>
              </a:gs>
            </a:gsLst>
            <a:lin ang="2700000" scaled="1"/>
          </a:gradFill>
          <a:ln w="38100">
            <a:solidFill>
              <a:srgbClr val="969696"/>
            </a:solidFill>
            <a:round/>
            <a:headEnd/>
            <a:tailEnd/>
          </a:ln>
          <a:effectLst>
            <a:outerShdw dist="9158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/>
            <a:endParaRPr lang="ko-KR" altLang="ko-KR">
              <a:latin typeface="Times New Roman" pitchFamily="18" charset="0"/>
            </a:endParaRPr>
          </a:p>
        </p:txBody>
      </p:sp>
      <p:sp>
        <p:nvSpPr>
          <p:cNvPr id="7174" name="Freeform 9"/>
          <p:cNvSpPr>
            <a:spLocks/>
          </p:cNvSpPr>
          <p:nvPr/>
        </p:nvSpPr>
        <p:spPr bwMode="gray">
          <a:xfrm rot="-7885372">
            <a:off x="5872163" y="1635125"/>
            <a:ext cx="1066800" cy="711200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99CC"/>
              </a:gs>
              <a:gs pos="100000">
                <a:srgbClr val="AEDFE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" name="WordArt 15"/>
          <p:cNvSpPr>
            <a:spLocks noChangeArrowheads="1" noChangeShapeType="1" noTextEdit="1"/>
          </p:cNvSpPr>
          <p:nvPr/>
        </p:nvSpPr>
        <p:spPr bwMode="auto">
          <a:xfrm>
            <a:off x="5500694" y="1214422"/>
            <a:ext cx="1571636" cy="490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r"/>
            </a:scene3d>
            <a:sp3d extrusionH="163500" prstMaterial="legacyMatte">
              <a:extrusionClr>
                <a:srgbClr val="9DB77D"/>
              </a:extrusionClr>
            </a:sp3d>
          </a:bodyPr>
          <a:lstStyle/>
          <a:p>
            <a:pPr algn="ctr" eaLnBrk="1" latinLnBrk="1" hangingPunct="1">
              <a:defRPr/>
            </a:pPr>
            <a:r>
              <a:rPr lang="en-US" altLang="ko-KR" sz="3200" kern="10" spc="-16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Arial Black" pitchFamily="34" charset="0"/>
                <a:ea typeface="굴림" pitchFamily="50" charset="-127"/>
              </a:rPr>
              <a:t>FIATA </a:t>
            </a:r>
            <a:r>
              <a:rPr lang="ko-KR" altLang="en-US" sz="3200" kern="10" spc="-16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Arial Black" pitchFamily="34" charset="0"/>
                <a:ea typeface="굴림" pitchFamily="50" charset="-127"/>
              </a:rPr>
              <a:t>등록증</a:t>
            </a:r>
          </a:p>
        </p:txBody>
      </p:sp>
      <p:sp>
        <p:nvSpPr>
          <p:cNvPr id="19" name="WordArt 15"/>
          <p:cNvSpPr>
            <a:spLocks noChangeArrowheads="1" noChangeShapeType="1" noTextEdit="1"/>
          </p:cNvSpPr>
          <p:nvPr/>
        </p:nvSpPr>
        <p:spPr bwMode="auto">
          <a:xfrm>
            <a:off x="1714480" y="1214422"/>
            <a:ext cx="1500198" cy="490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r"/>
            </a:scene3d>
            <a:sp3d extrusionH="163500" prstMaterial="legacyMatte">
              <a:extrusionClr>
                <a:srgbClr val="9DB77D"/>
              </a:extrusionClr>
            </a:sp3d>
          </a:bodyPr>
          <a:lstStyle/>
          <a:p>
            <a:pPr algn="ctr" eaLnBrk="1" latinLnBrk="1" hangingPunct="1">
              <a:defRPr/>
            </a:pPr>
            <a:r>
              <a:rPr lang="en-US" altLang="ko-KR" sz="3200" kern="10" spc="-16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Arial Black" pitchFamily="34" charset="0"/>
                <a:ea typeface="굴림" pitchFamily="50" charset="-127"/>
              </a:rPr>
              <a:t>IATA </a:t>
            </a:r>
            <a:r>
              <a:rPr lang="ko-KR" altLang="en-US" sz="3200" kern="10" spc="-16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Arial Black" pitchFamily="34" charset="0"/>
                <a:ea typeface="굴림" pitchFamily="50" charset="-127"/>
              </a:rPr>
              <a:t>등록증</a:t>
            </a:r>
          </a:p>
        </p:txBody>
      </p:sp>
      <p:graphicFrame>
        <p:nvGraphicFramePr>
          <p:cNvPr id="7178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894186"/>
              </p:ext>
            </p:extLst>
          </p:nvPr>
        </p:nvGraphicFramePr>
        <p:xfrm>
          <a:off x="5246688" y="2357438"/>
          <a:ext cx="2436812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Acrobat Document" r:id="rId3" imgW="5667480" imgH="8020080" progId="AcroExch.Document.DC">
                  <p:embed/>
                </p:oleObj>
              </mc:Choice>
              <mc:Fallback>
                <p:oleObj name="Acrobat Document" r:id="rId3" imgW="5667480" imgH="8020080" progId="AcroExch.Document.DC">
                  <p:embed/>
                  <p:pic>
                    <p:nvPicPr>
                      <p:cNvPr id="0" name="개체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688" y="2357438"/>
                        <a:ext cx="2436812" cy="344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12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132" y="2271937"/>
            <a:ext cx="2511924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5" t="11410" r="41418" b="2754"/>
          <a:stretch/>
        </p:blipFill>
        <p:spPr bwMode="auto">
          <a:xfrm>
            <a:off x="1317036" y="2277871"/>
            <a:ext cx="250942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 descr="k-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914400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Freeform 25"/>
          <p:cNvSpPr>
            <a:spLocks/>
          </p:cNvSpPr>
          <p:nvPr/>
        </p:nvSpPr>
        <p:spPr bwMode="auto">
          <a:xfrm>
            <a:off x="2214563" y="3571875"/>
            <a:ext cx="4714875" cy="442913"/>
          </a:xfrm>
          <a:custGeom>
            <a:avLst/>
            <a:gdLst>
              <a:gd name="T0" fmla="*/ 0 w 4594"/>
              <a:gd name="T1" fmla="*/ 2147483647 h 279"/>
              <a:gd name="T2" fmla="*/ 0 w 4594"/>
              <a:gd name="T3" fmla="*/ 0 h 279"/>
              <a:gd name="T4" fmla="*/ 2147483647 w 4594"/>
              <a:gd name="T5" fmla="*/ 0 h 279"/>
              <a:gd name="T6" fmla="*/ 2147483647 w 4594"/>
              <a:gd name="T7" fmla="*/ 2147483647 h 279"/>
              <a:gd name="T8" fmla="*/ 0 60000 65536"/>
              <a:gd name="T9" fmla="*/ 0 60000 65536"/>
              <a:gd name="T10" fmla="*/ 0 60000 65536"/>
              <a:gd name="T11" fmla="*/ 0 60000 65536"/>
              <a:gd name="T12" fmla="*/ 0 w 4594"/>
              <a:gd name="T13" fmla="*/ 0 h 279"/>
              <a:gd name="T14" fmla="*/ 4594 w 4594"/>
              <a:gd name="T15" fmla="*/ 279 h 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94" h="279">
                <a:moveTo>
                  <a:pt x="0" y="279"/>
                </a:moveTo>
                <a:lnTo>
                  <a:pt x="0" y="0"/>
                </a:lnTo>
                <a:lnTo>
                  <a:pt x="4592" y="0"/>
                </a:lnTo>
                <a:lnTo>
                  <a:pt x="4594" y="271"/>
                </a:lnTo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196" name="Line 26"/>
          <p:cNvSpPr>
            <a:spLocks noChangeShapeType="1"/>
          </p:cNvSpPr>
          <p:nvPr/>
        </p:nvSpPr>
        <p:spPr bwMode="auto">
          <a:xfrm>
            <a:off x="3714750" y="3567113"/>
            <a:ext cx="0" cy="431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8197" name="그룹 36"/>
          <p:cNvGrpSpPr>
            <a:grpSpLocks/>
          </p:cNvGrpSpPr>
          <p:nvPr/>
        </p:nvGrpSpPr>
        <p:grpSpPr bwMode="auto">
          <a:xfrm>
            <a:off x="1406525" y="3662363"/>
            <a:ext cx="1951038" cy="1312862"/>
            <a:chOff x="571500" y="3000375"/>
            <a:chExt cx="1951038" cy="1312863"/>
          </a:xfrm>
        </p:grpSpPr>
        <p:pic>
          <p:nvPicPr>
            <p:cNvPr id="8231" name="Picture 29" descr="k-2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" y="3000375"/>
              <a:ext cx="1951038" cy="131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2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928688" y="3429000"/>
              <a:ext cx="928687" cy="35718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Down">
                <a:avLst>
                  <a:gd name="adj" fmla="val 61514"/>
                </a:avLst>
              </a:prstTxWarp>
            </a:bodyPr>
            <a:lstStyle/>
            <a:p>
              <a:pPr algn="ctr"/>
              <a:r>
                <a:rPr lang="ko-KR" altLang="en-US" sz="1600" kern="10">
                  <a:solidFill>
                    <a:srgbClr val="000000"/>
                  </a:solidFill>
                  <a:latin typeface="굴림"/>
                  <a:ea typeface="굴림"/>
                </a:rPr>
                <a:t>관 리 부</a:t>
              </a:r>
            </a:p>
          </p:txBody>
        </p:sp>
      </p:grpSp>
      <p:sp>
        <p:nvSpPr>
          <p:cNvPr id="8198" name="Text Box 18"/>
          <p:cNvSpPr txBox="1">
            <a:spLocks noChangeArrowheads="1"/>
          </p:cNvSpPr>
          <p:nvPr/>
        </p:nvSpPr>
        <p:spPr bwMode="auto">
          <a:xfrm>
            <a:off x="1714500" y="4795838"/>
            <a:ext cx="1143000" cy="11430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algn="ctr" eaLnBrk="1" latinLnBrk="1" hangingPunct="1"/>
            <a:r>
              <a:rPr lang="ko-KR" altLang="en-US">
                <a:solidFill>
                  <a:srgbClr val="010303"/>
                </a:solidFill>
                <a:latin typeface="굴림" pitchFamily="50" charset="-127"/>
                <a:ea typeface="굴림" pitchFamily="50" charset="-127"/>
              </a:rPr>
              <a:t>경    리</a:t>
            </a:r>
            <a:endParaRPr lang="en-US" altLang="ko-KR">
              <a:solidFill>
                <a:srgbClr val="010303"/>
              </a:solidFill>
              <a:latin typeface="굴림" pitchFamily="50" charset="-127"/>
              <a:ea typeface="굴림" pitchFamily="50" charset="-127"/>
            </a:endParaRPr>
          </a:p>
          <a:p>
            <a:pPr algn="ctr" eaLnBrk="1" latinLnBrk="1" hangingPunct="1"/>
            <a:r>
              <a:rPr lang="ko-KR" altLang="en-US">
                <a:solidFill>
                  <a:srgbClr val="010303"/>
                </a:solidFill>
                <a:latin typeface="굴림" pitchFamily="50" charset="-127"/>
                <a:ea typeface="굴림" pitchFamily="50" charset="-127"/>
              </a:rPr>
              <a:t>인    사</a:t>
            </a:r>
            <a:endParaRPr lang="en-US" altLang="ko-KR">
              <a:solidFill>
                <a:srgbClr val="010303"/>
              </a:solidFill>
              <a:latin typeface="굴림" pitchFamily="50" charset="-127"/>
              <a:ea typeface="굴림" pitchFamily="50" charset="-127"/>
            </a:endParaRPr>
          </a:p>
          <a:p>
            <a:pPr algn="ctr" eaLnBrk="1" latinLnBrk="1" hangingPunct="1"/>
            <a:r>
              <a:rPr lang="ko-KR" altLang="en-US">
                <a:solidFill>
                  <a:srgbClr val="010303"/>
                </a:solidFill>
                <a:latin typeface="굴림" pitchFamily="50" charset="-127"/>
                <a:ea typeface="굴림" pitchFamily="50" charset="-127"/>
              </a:rPr>
              <a:t>총    무</a:t>
            </a:r>
            <a:endParaRPr lang="en-US" altLang="ko-KR">
              <a:solidFill>
                <a:srgbClr val="010303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2782" name="Text Box 6"/>
          <p:cNvSpPr txBox="1">
            <a:spLocks noChangeArrowheads="1"/>
          </p:cNvSpPr>
          <p:nvPr/>
        </p:nvSpPr>
        <p:spPr bwMode="auto">
          <a:xfrm>
            <a:off x="4592638" y="4786313"/>
            <a:ext cx="1536700" cy="11430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normAutofit/>
          </a:bodyPr>
          <a:lstStyle/>
          <a:p>
            <a:pPr algn="ctr" eaLnBrk="1" latinLnBrk="1" hangingPunct="1">
              <a:defRPr/>
            </a:pPr>
            <a:r>
              <a:rPr lang="ko-KR" altLang="en-US" sz="1600" dirty="0">
                <a:solidFill>
                  <a:srgbClr val="010303"/>
                </a:solidFill>
                <a:latin typeface="+mn-lt"/>
                <a:ea typeface="굴림" pitchFamily="50" charset="-127"/>
              </a:rPr>
              <a:t>항공수입업무</a:t>
            </a:r>
            <a:endParaRPr lang="en-US" altLang="ko-KR" sz="1600" dirty="0">
              <a:solidFill>
                <a:srgbClr val="010303"/>
              </a:solidFill>
              <a:latin typeface="+mn-lt"/>
              <a:ea typeface="굴림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600" dirty="0">
                <a:solidFill>
                  <a:srgbClr val="010303"/>
                </a:solidFill>
                <a:latin typeface="+mn-lt"/>
                <a:ea typeface="굴림" pitchFamily="50" charset="-127"/>
              </a:rPr>
              <a:t>해상수입업무</a:t>
            </a:r>
            <a:endParaRPr lang="en-US" altLang="ko-KR" sz="1600" dirty="0">
              <a:solidFill>
                <a:srgbClr val="010303"/>
              </a:solidFill>
              <a:latin typeface="+mn-lt"/>
              <a:ea typeface="굴림" pitchFamily="50" charset="-127"/>
            </a:endParaRPr>
          </a:p>
          <a:p>
            <a:pPr algn="ctr" eaLnBrk="1" latinLnBrk="1" hangingPunct="1">
              <a:defRPr/>
            </a:pPr>
            <a:r>
              <a:rPr lang="en-US" altLang="ko-KR" sz="1600" dirty="0">
                <a:solidFill>
                  <a:srgbClr val="010303"/>
                </a:solidFill>
                <a:latin typeface="+mn-lt"/>
                <a:ea typeface="굴림" pitchFamily="50" charset="-127"/>
              </a:rPr>
              <a:t>PROJECT</a:t>
            </a:r>
            <a:r>
              <a:rPr lang="ko-KR" altLang="en-US" sz="1600" dirty="0">
                <a:solidFill>
                  <a:srgbClr val="010303"/>
                </a:solidFill>
                <a:latin typeface="+mn-lt"/>
                <a:ea typeface="굴림" pitchFamily="50" charset="-127"/>
              </a:rPr>
              <a:t>업무</a:t>
            </a:r>
            <a:endParaRPr lang="en-US" altLang="ko-KR" sz="1600" dirty="0">
              <a:solidFill>
                <a:srgbClr val="010303"/>
              </a:solidFill>
              <a:latin typeface="+mn-lt"/>
              <a:ea typeface="굴림" pitchFamily="50" charset="-127"/>
            </a:endParaRPr>
          </a:p>
        </p:txBody>
      </p:sp>
      <p:grpSp>
        <p:nvGrpSpPr>
          <p:cNvPr id="8200" name="그룹 43"/>
          <p:cNvGrpSpPr>
            <a:grpSpLocks/>
          </p:cNvGrpSpPr>
          <p:nvPr/>
        </p:nvGrpSpPr>
        <p:grpSpPr bwMode="auto">
          <a:xfrm>
            <a:off x="6081713" y="3714750"/>
            <a:ext cx="1951037" cy="1312863"/>
            <a:chOff x="5049854" y="3000375"/>
            <a:chExt cx="1951038" cy="1312863"/>
          </a:xfrm>
        </p:grpSpPr>
        <p:pic>
          <p:nvPicPr>
            <p:cNvPr id="8229" name="Picture 52" descr="k-2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9854" y="3000375"/>
              <a:ext cx="1951038" cy="131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0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5338763" y="3357563"/>
              <a:ext cx="1069975" cy="42227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Down">
                <a:avLst>
                  <a:gd name="adj" fmla="val 59856"/>
                </a:avLst>
              </a:prstTxWarp>
            </a:bodyPr>
            <a:lstStyle/>
            <a:p>
              <a:pPr algn="ctr"/>
              <a:r>
                <a:rPr lang="ko-KR" altLang="en-US" sz="1600" kern="10">
                  <a:solidFill>
                    <a:srgbClr val="000000"/>
                  </a:solidFill>
                  <a:latin typeface="굴림"/>
                  <a:ea typeface="굴림"/>
                </a:rPr>
                <a:t>영 업 부</a:t>
              </a:r>
            </a:p>
          </p:txBody>
        </p:sp>
      </p:grpSp>
      <p:grpSp>
        <p:nvGrpSpPr>
          <p:cNvPr id="8201" name="그룹 35"/>
          <p:cNvGrpSpPr>
            <a:grpSpLocks/>
          </p:cNvGrpSpPr>
          <p:nvPr/>
        </p:nvGrpSpPr>
        <p:grpSpPr bwMode="auto">
          <a:xfrm>
            <a:off x="2863850" y="3681413"/>
            <a:ext cx="1951038" cy="1312862"/>
            <a:chOff x="2571750" y="3000375"/>
            <a:chExt cx="1951038" cy="1312863"/>
          </a:xfrm>
        </p:grpSpPr>
        <p:pic>
          <p:nvPicPr>
            <p:cNvPr id="8227" name="Picture 55" descr="k-2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50" y="3000375"/>
              <a:ext cx="1951038" cy="131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2928926" y="3357562"/>
              <a:ext cx="1071570" cy="500066"/>
            </a:xfrm>
            <a:prstGeom prst="rect">
              <a:avLst/>
            </a:prstGeom>
          </p:spPr>
          <p:txBody>
            <a:bodyPr wrap="none" fromWordArt="1">
              <a:prstTxWarp prst="textSlantDown">
                <a:avLst>
                  <a:gd name="adj" fmla="val 61514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ko-KR" altLang="en-US" sz="1600" kern="10" dirty="0">
                  <a:ln w="317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ea typeface="굴림" pitchFamily="50" charset="-127"/>
                  <a:cs typeface="Arial"/>
                </a:rPr>
                <a:t>수 출 부</a:t>
              </a:r>
              <a:r>
                <a:rPr lang="en-US" altLang="ko-KR" sz="1600" kern="10" dirty="0">
                  <a:ln w="317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ea typeface="굴림" pitchFamily="50" charset="-127"/>
                  <a:cs typeface="Arial"/>
                </a:rPr>
                <a:t> </a:t>
              </a:r>
              <a:endParaRPr lang="ko-KR" altLang="en-US" sz="1600" kern="10" dirty="0">
                <a:ln w="317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굴림" pitchFamily="50" charset="-127"/>
                <a:cs typeface="Arial"/>
              </a:endParaRPr>
            </a:p>
          </p:txBody>
        </p:sp>
      </p:grpSp>
      <p:sp>
        <p:nvSpPr>
          <p:cNvPr id="8202" name="WordArt 12"/>
          <p:cNvSpPr>
            <a:spLocks noChangeArrowheads="1" noChangeShapeType="1" noTextEdit="1"/>
          </p:cNvSpPr>
          <p:nvPr/>
        </p:nvSpPr>
        <p:spPr bwMode="auto">
          <a:xfrm>
            <a:off x="357188" y="500063"/>
            <a:ext cx="1857375" cy="357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>
                <a:solidFill>
                  <a:schemeClr val="bg1"/>
                </a:solidFill>
                <a:latin typeface="HY헤드라인M"/>
                <a:ea typeface="HY헤드라인M"/>
              </a:rPr>
              <a:t>조직현황</a:t>
            </a: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519488" y="1081088"/>
            <a:ext cx="2408237" cy="1071562"/>
            <a:chOff x="2161" y="726"/>
            <a:chExt cx="1596" cy="858"/>
          </a:xfrm>
        </p:grpSpPr>
        <p:pic>
          <p:nvPicPr>
            <p:cNvPr id="33" name="Picture 3" descr="k-2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61" y="726"/>
              <a:ext cx="1596" cy="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822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387" y="967"/>
              <a:ext cx="936" cy="36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Down">
                <a:avLst>
                  <a:gd name="adj" fmla="val 55907"/>
                </a:avLst>
              </a:prstTxWarp>
            </a:bodyPr>
            <a:lstStyle/>
            <a:p>
              <a:pPr algn="ctr"/>
              <a:r>
                <a:rPr lang="ko-KR" altLang="en-US" sz="3600" kern="10">
                  <a:latin typeface="굴림"/>
                  <a:ea typeface="굴림"/>
                </a:rPr>
                <a:t>대표이사</a:t>
              </a:r>
            </a:p>
          </p:txBody>
        </p:sp>
      </p:grpSp>
      <p:sp>
        <p:nvSpPr>
          <p:cNvPr id="8204" name="Freeform 6"/>
          <p:cNvSpPr>
            <a:spLocks/>
          </p:cNvSpPr>
          <p:nvPr/>
        </p:nvSpPr>
        <p:spPr bwMode="auto">
          <a:xfrm>
            <a:off x="4572000" y="2643188"/>
            <a:ext cx="3286125" cy="347662"/>
          </a:xfrm>
          <a:custGeom>
            <a:avLst/>
            <a:gdLst>
              <a:gd name="T0" fmla="*/ 0 w 534"/>
              <a:gd name="T1" fmla="*/ 0 h 384"/>
              <a:gd name="T2" fmla="*/ 2147483647 w 534"/>
              <a:gd name="T3" fmla="*/ 0 h 384"/>
              <a:gd name="T4" fmla="*/ 2147483647 w 534"/>
              <a:gd name="T5" fmla="*/ 2147483647 h 384"/>
              <a:gd name="T6" fmla="*/ 0 60000 65536"/>
              <a:gd name="T7" fmla="*/ 0 60000 65536"/>
              <a:gd name="T8" fmla="*/ 0 60000 65536"/>
              <a:gd name="T9" fmla="*/ 0 w 534"/>
              <a:gd name="T10" fmla="*/ 0 h 384"/>
              <a:gd name="T11" fmla="*/ 534 w 534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4" h="384">
                <a:moveTo>
                  <a:pt x="0" y="0"/>
                </a:moveTo>
                <a:lnTo>
                  <a:pt x="534" y="0"/>
                </a:lnTo>
                <a:lnTo>
                  <a:pt x="534" y="384"/>
                </a:lnTo>
              </a:path>
            </a:pathLst>
          </a:cu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pic>
        <p:nvPicPr>
          <p:cNvPr id="8205" name="Picture 8" descr="박스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2857500"/>
            <a:ext cx="240665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6" name="Group 9"/>
          <p:cNvGrpSpPr>
            <a:grpSpLocks/>
          </p:cNvGrpSpPr>
          <p:nvPr/>
        </p:nvGrpSpPr>
        <p:grpSpPr bwMode="auto">
          <a:xfrm>
            <a:off x="7208838" y="3071813"/>
            <a:ext cx="1482725" cy="657225"/>
            <a:chOff x="4354" y="3311"/>
            <a:chExt cx="674" cy="725"/>
          </a:xfrm>
        </p:grpSpPr>
        <p:sp>
          <p:nvSpPr>
            <p:cNvPr id="8223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357" y="3311"/>
              <a:ext cx="671" cy="1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kern="10">
                  <a:solidFill>
                    <a:schemeClr val="bg1"/>
                  </a:solidFill>
                  <a:effectLst>
                    <a:outerShdw dist="17961" dir="2700000" algn="ctr" rotWithShape="0">
                      <a:schemeClr val="tx1">
                        <a:alpha val="50000"/>
                      </a:schemeClr>
                    </a:outerShdw>
                  </a:effectLst>
                  <a:latin typeface="굴림"/>
                  <a:ea typeface="굴림"/>
                </a:rPr>
                <a:t>인천공항사무소</a:t>
              </a:r>
            </a:p>
          </p:txBody>
        </p:sp>
        <p:sp>
          <p:nvSpPr>
            <p:cNvPr id="38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354" y="3627"/>
              <a:ext cx="673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ko-KR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17961" dir="2700000" algn="ctr" rotWithShape="0">
                      <a:schemeClr val="tx1">
                        <a:alpha val="50000"/>
                      </a:schemeClr>
                    </a:outerShdw>
                  </a:effectLst>
                  <a:latin typeface="Arial"/>
                  <a:ea typeface="굴림" pitchFamily="50" charset="-127"/>
                  <a:cs typeface="Arial"/>
                </a:rPr>
                <a:t>전화 </a:t>
              </a:r>
              <a:r>
                <a:rPr lang="en-US" altLang="ko-KR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17961" dir="2700000" algn="ctr" rotWithShape="0">
                      <a:schemeClr val="tx1">
                        <a:alpha val="50000"/>
                      </a:schemeClr>
                    </a:outerShdw>
                  </a:effectLst>
                  <a:latin typeface="Arial"/>
                  <a:ea typeface="굴림" pitchFamily="50" charset="-127"/>
                  <a:cs typeface="Arial"/>
                </a:rPr>
                <a:t>: 032-744-4280</a:t>
              </a:r>
            </a:p>
            <a:p>
              <a:pPr algn="ctr" eaLnBrk="1" latinLnBrk="1" hangingPunct="1">
                <a:defRPr/>
              </a:pPr>
              <a:r>
                <a:rPr lang="ko-KR" alt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17961" dir="2700000" algn="ctr" rotWithShape="0">
                      <a:schemeClr val="tx1">
                        <a:alpha val="50000"/>
                      </a:schemeClr>
                    </a:outerShdw>
                  </a:effectLst>
                  <a:latin typeface="Arial"/>
                  <a:ea typeface="굴림" pitchFamily="50" charset="-127"/>
                  <a:cs typeface="Arial"/>
                </a:rPr>
                <a:t>팩스 </a:t>
              </a:r>
              <a:r>
                <a:rPr lang="en-US" altLang="ko-KR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17961" dir="2700000" algn="ctr" rotWithShape="0">
                      <a:schemeClr val="tx1">
                        <a:alpha val="50000"/>
                      </a:schemeClr>
                    </a:outerShdw>
                  </a:effectLst>
                  <a:latin typeface="Arial"/>
                  <a:ea typeface="굴림" pitchFamily="50" charset="-127"/>
                  <a:cs typeface="Arial"/>
                </a:rPr>
                <a:t>: 032-744-4281</a:t>
              </a:r>
              <a:endParaRPr lang="ko-KR" altLang="en-US" sz="3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ea typeface="굴림" pitchFamily="50" charset="-127"/>
                <a:cs typeface="Arial"/>
              </a:endParaRPr>
            </a:p>
          </p:txBody>
        </p:sp>
      </p:grp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6249988" y="4786313"/>
            <a:ext cx="1536700" cy="11430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normAutofit/>
          </a:bodyPr>
          <a:lstStyle/>
          <a:p>
            <a:pPr algn="ctr" eaLnBrk="1" latinLnBrk="1" hangingPunct="1">
              <a:defRPr/>
            </a:pPr>
            <a:r>
              <a:rPr lang="ko-KR" altLang="en-US" sz="1600" dirty="0">
                <a:solidFill>
                  <a:srgbClr val="010303"/>
                </a:solidFill>
                <a:latin typeface="+mn-lt"/>
                <a:ea typeface="굴림" pitchFamily="50" charset="-127"/>
              </a:rPr>
              <a:t>항공영업</a:t>
            </a:r>
            <a:endParaRPr lang="en-US" altLang="ko-KR" sz="1600" dirty="0">
              <a:solidFill>
                <a:srgbClr val="010303"/>
              </a:solidFill>
              <a:latin typeface="+mn-lt"/>
              <a:ea typeface="굴림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600" dirty="0">
                <a:solidFill>
                  <a:srgbClr val="010303"/>
                </a:solidFill>
                <a:latin typeface="+mn-lt"/>
                <a:ea typeface="굴림" pitchFamily="50" charset="-127"/>
              </a:rPr>
              <a:t>해상영업</a:t>
            </a:r>
            <a:endParaRPr lang="en-US" altLang="ko-KR" sz="1600" dirty="0">
              <a:solidFill>
                <a:srgbClr val="010303"/>
              </a:solidFill>
              <a:latin typeface="+mn-lt"/>
              <a:ea typeface="굴림" pitchFamily="50" charset="-127"/>
            </a:endParaRPr>
          </a:p>
          <a:p>
            <a:pPr algn="ctr" eaLnBrk="1" latinLnBrk="1" hangingPunct="1">
              <a:defRPr/>
            </a:pPr>
            <a:r>
              <a:rPr lang="en-US" altLang="ko-KR" sz="1600" dirty="0">
                <a:solidFill>
                  <a:srgbClr val="010303"/>
                </a:solidFill>
                <a:latin typeface="+mn-lt"/>
                <a:ea typeface="굴림" pitchFamily="50" charset="-127"/>
              </a:rPr>
              <a:t>PROJECT</a:t>
            </a:r>
            <a:r>
              <a:rPr lang="ko-KR" altLang="en-US" sz="1600" dirty="0">
                <a:solidFill>
                  <a:srgbClr val="010303"/>
                </a:solidFill>
                <a:latin typeface="+mn-lt"/>
                <a:ea typeface="굴림" pitchFamily="50" charset="-127"/>
              </a:rPr>
              <a:t>영업</a:t>
            </a:r>
            <a:endParaRPr lang="en-US" altLang="ko-KR" sz="1600" dirty="0">
              <a:solidFill>
                <a:srgbClr val="010303"/>
              </a:solidFill>
              <a:latin typeface="+mn-lt"/>
              <a:ea typeface="굴림" pitchFamily="50" charset="-127"/>
            </a:endParaRPr>
          </a:p>
        </p:txBody>
      </p:sp>
      <p:sp>
        <p:nvSpPr>
          <p:cNvPr id="8208" name="Line 26"/>
          <p:cNvSpPr>
            <a:spLocks noChangeShapeType="1"/>
          </p:cNvSpPr>
          <p:nvPr/>
        </p:nvSpPr>
        <p:spPr bwMode="auto">
          <a:xfrm>
            <a:off x="5338763" y="3567113"/>
            <a:ext cx="0" cy="431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8209" name="그룹 33"/>
          <p:cNvGrpSpPr>
            <a:grpSpLocks/>
          </p:cNvGrpSpPr>
          <p:nvPr/>
        </p:nvGrpSpPr>
        <p:grpSpPr bwMode="auto">
          <a:xfrm>
            <a:off x="2343150" y="2557463"/>
            <a:ext cx="1714500" cy="800100"/>
            <a:chOff x="357156" y="2200266"/>
            <a:chExt cx="1714500" cy="800100"/>
          </a:xfrm>
        </p:grpSpPr>
        <p:sp>
          <p:nvSpPr>
            <p:cNvPr id="49" name="직사각형 48"/>
            <p:cNvSpPr/>
            <p:nvPr/>
          </p:nvSpPr>
          <p:spPr>
            <a:xfrm>
              <a:off x="357156" y="2200266"/>
              <a:ext cx="1692275" cy="3381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latinLnBrk="1" hangingPunct="1">
                <a:defRPr/>
              </a:pPr>
              <a:endParaRPr lang="ko-KR" altLang="en-US" sz="16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ea typeface="굴림" pitchFamily="50" charset="-127"/>
                <a:cs typeface="Arial"/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357156" y="2500303"/>
              <a:ext cx="1714500" cy="500063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algn="ctr" eaLnBrk="1" latinLnBrk="1" hangingPunct="1">
                <a:defRPr/>
              </a:pPr>
              <a:endParaRPr lang="ko-KR" altLang="en-US" sz="14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ea typeface="굴림" pitchFamily="50" charset="-127"/>
                <a:cs typeface="Arial"/>
              </a:endParaRPr>
            </a:p>
          </p:txBody>
        </p:sp>
      </p:grp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2949575" y="4795838"/>
            <a:ext cx="1536700" cy="11430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normAutofit/>
          </a:bodyPr>
          <a:lstStyle/>
          <a:p>
            <a:pPr algn="ctr" eaLnBrk="1" latinLnBrk="1" hangingPunct="1">
              <a:defRPr/>
            </a:pPr>
            <a:r>
              <a:rPr lang="ko-KR" altLang="en-US" sz="1600" dirty="0">
                <a:solidFill>
                  <a:srgbClr val="010303"/>
                </a:solidFill>
                <a:latin typeface="+mn-lt"/>
                <a:ea typeface="굴림" pitchFamily="50" charset="-127"/>
              </a:rPr>
              <a:t>항공수출업무</a:t>
            </a:r>
            <a:endParaRPr lang="en-US" altLang="ko-KR" sz="1600" dirty="0">
              <a:solidFill>
                <a:srgbClr val="010303"/>
              </a:solidFill>
              <a:latin typeface="+mn-lt"/>
              <a:ea typeface="굴림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600" dirty="0">
                <a:solidFill>
                  <a:srgbClr val="010303"/>
                </a:solidFill>
                <a:latin typeface="+mn-lt"/>
                <a:ea typeface="굴림" pitchFamily="50" charset="-127"/>
              </a:rPr>
              <a:t>해상수출업무</a:t>
            </a:r>
            <a:endParaRPr lang="en-US" altLang="ko-KR" sz="1600" dirty="0">
              <a:solidFill>
                <a:srgbClr val="010303"/>
              </a:solidFill>
              <a:latin typeface="+mn-lt"/>
              <a:ea typeface="굴림" pitchFamily="50" charset="-127"/>
            </a:endParaRPr>
          </a:p>
          <a:p>
            <a:pPr algn="ctr" eaLnBrk="1" latinLnBrk="1" hangingPunct="1">
              <a:defRPr/>
            </a:pPr>
            <a:r>
              <a:rPr lang="en-US" altLang="ko-KR" sz="1600" dirty="0">
                <a:solidFill>
                  <a:srgbClr val="010303"/>
                </a:solidFill>
                <a:latin typeface="+mn-lt"/>
                <a:ea typeface="굴림" pitchFamily="50" charset="-127"/>
              </a:rPr>
              <a:t>PROJECT</a:t>
            </a:r>
            <a:r>
              <a:rPr lang="ko-KR" altLang="en-US" sz="1600" dirty="0">
                <a:solidFill>
                  <a:srgbClr val="010303"/>
                </a:solidFill>
                <a:latin typeface="+mn-lt"/>
                <a:ea typeface="굴림" pitchFamily="50" charset="-127"/>
              </a:rPr>
              <a:t>업무</a:t>
            </a:r>
            <a:endParaRPr lang="en-US" altLang="ko-KR" sz="1600" dirty="0">
              <a:solidFill>
                <a:srgbClr val="010303"/>
              </a:solidFill>
              <a:latin typeface="+mn-lt"/>
              <a:ea typeface="굴림" pitchFamily="50" charset="-127"/>
            </a:endParaRPr>
          </a:p>
        </p:txBody>
      </p:sp>
      <p:grpSp>
        <p:nvGrpSpPr>
          <p:cNvPr id="8212" name="그룹 40"/>
          <p:cNvGrpSpPr>
            <a:grpSpLocks/>
          </p:cNvGrpSpPr>
          <p:nvPr/>
        </p:nvGrpSpPr>
        <p:grpSpPr bwMode="auto">
          <a:xfrm>
            <a:off x="4478338" y="3681413"/>
            <a:ext cx="1951037" cy="1312862"/>
            <a:chOff x="2571750" y="3000375"/>
            <a:chExt cx="1951038" cy="1312863"/>
          </a:xfrm>
        </p:grpSpPr>
        <p:pic>
          <p:nvPicPr>
            <p:cNvPr id="8217" name="Picture 55" descr="k-2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50" y="3000375"/>
              <a:ext cx="1951038" cy="1312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2928926" y="3357562"/>
              <a:ext cx="1071570" cy="500066"/>
            </a:xfrm>
            <a:prstGeom prst="rect">
              <a:avLst/>
            </a:prstGeom>
          </p:spPr>
          <p:txBody>
            <a:bodyPr wrap="none" fromWordArt="1">
              <a:prstTxWarp prst="textSlantDown">
                <a:avLst>
                  <a:gd name="adj" fmla="val 61514"/>
                </a:avLst>
              </a:prstTxWarp>
            </a:bodyPr>
            <a:lstStyle/>
            <a:p>
              <a:pPr algn="ctr" eaLnBrk="1" latinLnBrk="1" hangingPunct="1">
                <a:defRPr/>
              </a:pPr>
              <a:r>
                <a:rPr lang="ko-KR" altLang="en-US" sz="1600" kern="10">
                  <a:ln w="317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ea typeface="굴림" pitchFamily="50" charset="-127"/>
                  <a:cs typeface="Arial"/>
                </a:rPr>
                <a:t>수 입 부</a:t>
              </a:r>
              <a:r>
                <a:rPr lang="en-US" altLang="ko-KR" sz="1600" kern="10" dirty="0">
                  <a:ln w="317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ea typeface="굴림" pitchFamily="50" charset="-127"/>
                  <a:cs typeface="Arial"/>
                </a:rPr>
                <a:t> </a:t>
              </a:r>
              <a:endParaRPr lang="ko-KR" altLang="en-US" sz="1600" kern="10" dirty="0">
                <a:ln w="317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굴림" pitchFamily="50" charset="-127"/>
                <a:cs typeface="Arial"/>
              </a:endParaRPr>
            </a:p>
          </p:txBody>
        </p:sp>
      </p:grpSp>
      <p:cxnSp>
        <p:nvCxnSpPr>
          <p:cNvPr id="8213" name="직선 연결선 46"/>
          <p:cNvCxnSpPr>
            <a:cxnSpLocks noChangeShapeType="1"/>
          </p:cNvCxnSpPr>
          <p:nvPr/>
        </p:nvCxnSpPr>
        <p:spPr bwMode="auto">
          <a:xfrm rot="16200000" flipH="1">
            <a:off x="3766344" y="2734469"/>
            <a:ext cx="1619250" cy="7938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6" name="직선 연결선 59"/>
          <p:cNvCxnSpPr>
            <a:cxnSpLocks noChangeShapeType="1"/>
          </p:cNvCxnSpPr>
          <p:nvPr/>
        </p:nvCxnSpPr>
        <p:spPr bwMode="auto">
          <a:xfrm flipH="1">
            <a:off x="3286125" y="2214563"/>
            <a:ext cx="0" cy="1587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87375" y="2466975"/>
            <a:ext cx="8208963" cy="1079500"/>
            <a:chOff x="370" y="1554"/>
            <a:chExt cx="5171" cy="680"/>
          </a:xfrm>
        </p:grpSpPr>
        <p:sp>
          <p:nvSpPr>
            <p:cNvPr id="9220" name="AutoShape 2"/>
            <p:cNvSpPr>
              <a:spLocks noChangeArrowheads="1"/>
            </p:cNvSpPr>
            <p:nvPr/>
          </p:nvSpPr>
          <p:spPr bwMode="auto">
            <a:xfrm>
              <a:off x="657" y="1616"/>
              <a:ext cx="4884" cy="574"/>
            </a:xfrm>
            <a:prstGeom prst="roundRect">
              <a:avLst>
                <a:gd name="adj" fmla="val 50000"/>
              </a:avLst>
            </a:prstGeom>
            <a:solidFill>
              <a:srgbClr val="1B3A5F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ctr" eaLnBrk="1" latinLnBrk="1" hangingPunct="1"/>
              <a:endParaRPr lang="ko-KR" altLang="en-US"/>
            </a:p>
          </p:txBody>
        </p:sp>
        <p:pic>
          <p:nvPicPr>
            <p:cNvPr id="9221" name="Picture 3" descr="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" y="1554"/>
              <a:ext cx="79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" name="Text Box 4"/>
            <p:cNvSpPr txBox="1">
              <a:spLocks noChangeArrowheads="1"/>
            </p:cNvSpPr>
            <p:nvPr/>
          </p:nvSpPr>
          <p:spPr bwMode="auto">
            <a:xfrm>
              <a:off x="687" y="1641"/>
              <a:ext cx="27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algn="ctr" eaLnBrk="1" latinLnBrk="1" hangingPunct="1"/>
              <a:r>
                <a:rPr lang="en-US" altLang="ko-KR" sz="3400">
                  <a:solidFill>
                    <a:srgbClr val="214775"/>
                  </a:solidFill>
                </a:rPr>
                <a:t>2</a:t>
              </a:r>
            </a:p>
          </p:txBody>
        </p:sp>
        <p:sp>
          <p:nvSpPr>
            <p:cNvPr id="9223" name="Text Box 5"/>
            <p:cNvSpPr txBox="1">
              <a:spLocks noChangeArrowheads="1"/>
            </p:cNvSpPr>
            <p:nvPr/>
          </p:nvSpPr>
          <p:spPr bwMode="auto">
            <a:xfrm>
              <a:off x="1655" y="1737"/>
              <a:ext cx="132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defRPr>
              </a:lvl9pPr>
            </a:lstStyle>
            <a:p>
              <a:pPr eaLnBrk="1" latinLnBrk="1" hangingPunct="1"/>
              <a:r>
                <a:rPr lang="ko-KR" altLang="en-US" sz="2800">
                  <a:solidFill>
                    <a:schemeClr val="bg1"/>
                  </a:solidFill>
                </a:rPr>
                <a:t>사 업 분 야 </a:t>
              </a:r>
            </a:p>
          </p:txBody>
        </p:sp>
      </p:grp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191125" y="3644900"/>
            <a:ext cx="14779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eaLnBrk="1" latinLnBrk="1" hangingPunct="1">
              <a:buFontTx/>
              <a:buChar char="-"/>
            </a:pPr>
            <a:r>
              <a:rPr lang="ko-KR" altLang="en-US" sz="2200"/>
              <a:t>사업분야</a:t>
            </a:r>
          </a:p>
          <a:p>
            <a:pPr eaLnBrk="1" latinLnBrk="1" hangingPunct="1"/>
            <a:endParaRPr lang="ko-KR" altLang="en-US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theme/theme1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</TotalTime>
  <Words>497</Words>
  <Application>Microsoft Office PowerPoint</Application>
  <PresentationFormat>화면 슬라이드 쇼(4:3)</PresentationFormat>
  <Paragraphs>144</Paragraphs>
  <Slides>16</Slides>
  <Notes>2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8" baseType="lpstr">
      <vt:lpstr>1_기본 디자인</vt:lpstr>
      <vt:lpstr>Acrobat Document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cartdesign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XP</dc:creator>
  <cp:lastModifiedBy>USER</cp:lastModifiedBy>
  <cp:revision>367</cp:revision>
  <cp:lastPrinted>2018-04-05T07:07:58Z</cp:lastPrinted>
  <dcterms:created xsi:type="dcterms:W3CDTF">2007-11-27T02:35:53Z</dcterms:created>
  <dcterms:modified xsi:type="dcterms:W3CDTF">2022-04-04T06:04:07Z</dcterms:modified>
</cp:coreProperties>
</file>